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5" r:id="rId4"/>
  </p:sldMasterIdLst>
  <p:notesMasterIdLst>
    <p:notesMasterId r:id="rId25"/>
  </p:notesMasterIdLst>
  <p:sldIdLst>
    <p:sldId id="348" r:id="rId5"/>
    <p:sldId id="389" r:id="rId6"/>
    <p:sldId id="315" r:id="rId7"/>
    <p:sldId id="376" r:id="rId8"/>
    <p:sldId id="313" r:id="rId9"/>
    <p:sldId id="355" r:id="rId10"/>
    <p:sldId id="390" r:id="rId11"/>
    <p:sldId id="308" r:id="rId12"/>
    <p:sldId id="318" r:id="rId13"/>
    <p:sldId id="319" r:id="rId14"/>
    <p:sldId id="294" r:id="rId15"/>
    <p:sldId id="261" r:id="rId16"/>
    <p:sldId id="381" r:id="rId17"/>
    <p:sldId id="382" r:id="rId18"/>
    <p:sldId id="391" r:id="rId19"/>
    <p:sldId id="384" r:id="rId20"/>
    <p:sldId id="383" r:id="rId21"/>
    <p:sldId id="266" r:id="rId22"/>
    <p:sldId id="317" r:id="rId23"/>
    <p:sldId id="374"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anna Scouler" initials="JS [2]" lastIdx="3" clrIdx="0">
    <p:extLst>
      <p:ext uri="{19B8F6BF-5375-455C-9EA6-DF929625EA0E}">
        <p15:presenceInfo xmlns:p15="http://schemas.microsoft.com/office/powerpoint/2012/main" userId="S::Joanna.Scouler@arkcurriculumplus.org.uk::da2978bb-3a89-42a2-b6f4-686f2140a0c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FBFB"/>
    <a:srgbClr val="F9F9F8"/>
    <a:srgbClr val="FBFAF9"/>
    <a:srgbClr val="EDEFF2"/>
    <a:srgbClr val="008000"/>
    <a:srgbClr val="FFF4D5"/>
    <a:srgbClr val="525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7983A29-0EB3-4FE4-B5E2-0BD48066DB52}" v="13" dt="2024-04-13T10:22:40.9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349" autoAdjust="0"/>
    <p:restoredTop sz="68163" autoAdjust="0"/>
  </p:normalViewPr>
  <p:slideViewPr>
    <p:cSldViewPr snapToGrid="0">
      <p:cViewPr varScale="1">
        <p:scale>
          <a:sx n="80" d="100"/>
          <a:sy n="80" d="100"/>
        </p:scale>
        <p:origin x="36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C97E455-2C99-4B15-B7E5-D35802F6B729}" type="doc">
      <dgm:prSet loTypeId="urn:microsoft.com/office/officeart/2005/8/layout/vProcess5" loCatId="process" qsTypeId="urn:microsoft.com/office/officeart/2005/8/quickstyle/simple1" qsCatId="simple" csTypeId="urn:microsoft.com/office/officeart/2005/8/colors/accent3_1" csCatId="accent3" phldr="1"/>
      <dgm:spPr/>
      <dgm:t>
        <a:bodyPr/>
        <a:lstStyle/>
        <a:p>
          <a:endParaRPr lang="en-GB"/>
        </a:p>
      </dgm:t>
    </dgm:pt>
    <dgm:pt modelId="{8EB186B9-994A-47EE-9727-8CA6FB7897BD}">
      <dgm:prSet phldrT="[Text]"/>
      <dgm:spPr/>
      <dgm:t>
        <a:bodyPr/>
        <a:lstStyle/>
        <a:p>
          <a:r>
            <a:rPr lang="en-GB" dirty="0">
              <a:latin typeface="Century Gothic" panose="020B0502020202020204" pitchFamily="34" charset="0"/>
            </a:rPr>
            <a:t>Step 1</a:t>
          </a:r>
        </a:p>
      </dgm:t>
    </dgm:pt>
    <dgm:pt modelId="{9F39517F-5055-42F0-A34F-E86D7D7D9C96}" type="parTrans" cxnId="{7C4E6A55-0A72-484D-938E-745B358DE06C}">
      <dgm:prSet/>
      <dgm:spPr/>
      <dgm:t>
        <a:bodyPr/>
        <a:lstStyle/>
        <a:p>
          <a:endParaRPr lang="en-GB">
            <a:latin typeface="Century Gothic" panose="020B0502020202020204" pitchFamily="34" charset="0"/>
          </a:endParaRPr>
        </a:p>
      </dgm:t>
    </dgm:pt>
    <dgm:pt modelId="{38734AC7-111F-4231-84FC-ED1A4460BD3A}" type="sibTrans" cxnId="{7C4E6A55-0A72-484D-938E-745B358DE06C}">
      <dgm:prSet/>
      <dgm:spPr/>
      <dgm:t>
        <a:bodyPr/>
        <a:lstStyle/>
        <a:p>
          <a:endParaRPr lang="en-GB">
            <a:latin typeface="Century Gothic" panose="020B0502020202020204" pitchFamily="34" charset="0"/>
          </a:endParaRPr>
        </a:p>
      </dgm:t>
    </dgm:pt>
    <dgm:pt modelId="{C60F3BF7-CF86-413B-9342-BCC49B76D571}">
      <dgm:prSet phldrT="[Text]"/>
      <dgm:spPr/>
      <dgm:t>
        <a:bodyPr/>
        <a:lstStyle/>
        <a:p>
          <a:r>
            <a:rPr lang="en-GB" dirty="0">
              <a:latin typeface="Century Gothic" panose="020B0502020202020204" pitchFamily="34" charset="0"/>
            </a:rPr>
            <a:t>Step 2</a:t>
          </a:r>
        </a:p>
      </dgm:t>
    </dgm:pt>
    <dgm:pt modelId="{82094C16-55AD-4240-B02E-FB7BEDAE1CFE}" type="parTrans" cxnId="{0A602425-48A2-402E-8FAE-D69BAA462935}">
      <dgm:prSet/>
      <dgm:spPr/>
      <dgm:t>
        <a:bodyPr/>
        <a:lstStyle/>
        <a:p>
          <a:endParaRPr lang="en-GB">
            <a:latin typeface="Century Gothic" panose="020B0502020202020204" pitchFamily="34" charset="0"/>
          </a:endParaRPr>
        </a:p>
      </dgm:t>
    </dgm:pt>
    <dgm:pt modelId="{D3BDE49F-B5EF-44F8-ADF1-F298D43AB124}" type="sibTrans" cxnId="{0A602425-48A2-402E-8FAE-D69BAA462935}">
      <dgm:prSet/>
      <dgm:spPr/>
      <dgm:t>
        <a:bodyPr/>
        <a:lstStyle/>
        <a:p>
          <a:endParaRPr lang="en-GB">
            <a:latin typeface="Century Gothic" panose="020B0502020202020204" pitchFamily="34" charset="0"/>
          </a:endParaRPr>
        </a:p>
      </dgm:t>
    </dgm:pt>
    <dgm:pt modelId="{FADF1FA2-BDED-4103-BE2A-EE918734AE62}">
      <dgm:prSet phldrT="[Text]"/>
      <dgm:spPr/>
      <dgm:t>
        <a:bodyPr/>
        <a:lstStyle/>
        <a:p>
          <a:r>
            <a:rPr lang="en-GB" dirty="0">
              <a:latin typeface="Century Gothic" panose="020B0502020202020204" pitchFamily="34" charset="0"/>
            </a:rPr>
            <a:t>Step 3</a:t>
          </a:r>
        </a:p>
      </dgm:t>
    </dgm:pt>
    <dgm:pt modelId="{75A6FC59-30F4-4619-9B67-E983BEFF83B4}" type="parTrans" cxnId="{5B383914-DE2B-4353-B3AC-27DD3674BA66}">
      <dgm:prSet/>
      <dgm:spPr/>
      <dgm:t>
        <a:bodyPr/>
        <a:lstStyle/>
        <a:p>
          <a:endParaRPr lang="en-GB">
            <a:latin typeface="Century Gothic" panose="020B0502020202020204" pitchFamily="34" charset="0"/>
          </a:endParaRPr>
        </a:p>
      </dgm:t>
    </dgm:pt>
    <dgm:pt modelId="{48FBC0F4-0925-4991-9354-1347852532C6}" type="sibTrans" cxnId="{5B383914-DE2B-4353-B3AC-27DD3674BA66}">
      <dgm:prSet/>
      <dgm:spPr/>
      <dgm:t>
        <a:bodyPr/>
        <a:lstStyle/>
        <a:p>
          <a:endParaRPr lang="en-GB">
            <a:latin typeface="Century Gothic" panose="020B0502020202020204" pitchFamily="34" charset="0"/>
          </a:endParaRPr>
        </a:p>
      </dgm:t>
    </dgm:pt>
    <dgm:pt modelId="{63C55C0A-DA64-478E-9B1C-46E3865003A5}" type="pres">
      <dgm:prSet presAssocID="{AC97E455-2C99-4B15-B7E5-D35802F6B729}" presName="outerComposite" presStyleCnt="0">
        <dgm:presLayoutVars>
          <dgm:chMax val="5"/>
          <dgm:dir/>
          <dgm:resizeHandles val="exact"/>
        </dgm:presLayoutVars>
      </dgm:prSet>
      <dgm:spPr/>
    </dgm:pt>
    <dgm:pt modelId="{3292A603-8F2B-4FDC-A64F-BCCDB2101355}" type="pres">
      <dgm:prSet presAssocID="{AC97E455-2C99-4B15-B7E5-D35802F6B729}" presName="dummyMaxCanvas" presStyleCnt="0">
        <dgm:presLayoutVars/>
      </dgm:prSet>
      <dgm:spPr/>
    </dgm:pt>
    <dgm:pt modelId="{06E07DEA-97C2-4EF7-8952-4983CC8E6ECF}" type="pres">
      <dgm:prSet presAssocID="{AC97E455-2C99-4B15-B7E5-D35802F6B729}" presName="ThreeNodes_1" presStyleLbl="node1" presStyleIdx="0" presStyleCnt="3">
        <dgm:presLayoutVars>
          <dgm:bulletEnabled val="1"/>
        </dgm:presLayoutVars>
      </dgm:prSet>
      <dgm:spPr/>
    </dgm:pt>
    <dgm:pt modelId="{B43764A6-017D-416A-B0C8-9FA5181EA77E}" type="pres">
      <dgm:prSet presAssocID="{AC97E455-2C99-4B15-B7E5-D35802F6B729}" presName="ThreeNodes_2" presStyleLbl="node1" presStyleIdx="1" presStyleCnt="3">
        <dgm:presLayoutVars>
          <dgm:bulletEnabled val="1"/>
        </dgm:presLayoutVars>
      </dgm:prSet>
      <dgm:spPr/>
    </dgm:pt>
    <dgm:pt modelId="{4ED7B027-FC3D-4488-AEA4-449D56FC2134}" type="pres">
      <dgm:prSet presAssocID="{AC97E455-2C99-4B15-B7E5-D35802F6B729}" presName="ThreeNodes_3" presStyleLbl="node1" presStyleIdx="2" presStyleCnt="3">
        <dgm:presLayoutVars>
          <dgm:bulletEnabled val="1"/>
        </dgm:presLayoutVars>
      </dgm:prSet>
      <dgm:spPr/>
    </dgm:pt>
    <dgm:pt modelId="{7BE6827C-FC32-4282-AF71-B95379923808}" type="pres">
      <dgm:prSet presAssocID="{AC97E455-2C99-4B15-B7E5-D35802F6B729}" presName="ThreeConn_1-2" presStyleLbl="fgAccFollowNode1" presStyleIdx="0" presStyleCnt="2">
        <dgm:presLayoutVars>
          <dgm:bulletEnabled val="1"/>
        </dgm:presLayoutVars>
      </dgm:prSet>
      <dgm:spPr/>
    </dgm:pt>
    <dgm:pt modelId="{D2CE8491-87CA-42A5-BF75-39DC7EE43857}" type="pres">
      <dgm:prSet presAssocID="{AC97E455-2C99-4B15-B7E5-D35802F6B729}" presName="ThreeConn_2-3" presStyleLbl="fgAccFollowNode1" presStyleIdx="1" presStyleCnt="2">
        <dgm:presLayoutVars>
          <dgm:bulletEnabled val="1"/>
        </dgm:presLayoutVars>
      </dgm:prSet>
      <dgm:spPr/>
    </dgm:pt>
    <dgm:pt modelId="{A0D24E95-25CD-4AF6-81F9-EFF14617A63A}" type="pres">
      <dgm:prSet presAssocID="{AC97E455-2C99-4B15-B7E5-D35802F6B729}" presName="ThreeNodes_1_text" presStyleLbl="node1" presStyleIdx="2" presStyleCnt="3">
        <dgm:presLayoutVars>
          <dgm:bulletEnabled val="1"/>
        </dgm:presLayoutVars>
      </dgm:prSet>
      <dgm:spPr/>
    </dgm:pt>
    <dgm:pt modelId="{EAF4CAD8-EA19-4E19-A56F-AADC344F5701}" type="pres">
      <dgm:prSet presAssocID="{AC97E455-2C99-4B15-B7E5-D35802F6B729}" presName="ThreeNodes_2_text" presStyleLbl="node1" presStyleIdx="2" presStyleCnt="3">
        <dgm:presLayoutVars>
          <dgm:bulletEnabled val="1"/>
        </dgm:presLayoutVars>
      </dgm:prSet>
      <dgm:spPr/>
    </dgm:pt>
    <dgm:pt modelId="{33B15C64-B36C-43EC-A968-0FB4675FC8C6}" type="pres">
      <dgm:prSet presAssocID="{AC97E455-2C99-4B15-B7E5-D35802F6B729}" presName="ThreeNodes_3_text" presStyleLbl="node1" presStyleIdx="2" presStyleCnt="3">
        <dgm:presLayoutVars>
          <dgm:bulletEnabled val="1"/>
        </dgm:presLayoutVars>
      </dgm:prSet>
      <dgm:spPr/>
    </dgm:pt>
  </dgm:ptLst>
  <dgm:cxnLst>
    <dgm:cxn modelId="{C8343001-3894-415B-9824-B021431269CB}" type="presOf" srcId="{FADF1FA2-BDED-4103-BE2A-EE918734AE62}" destId="{33B15C64-B36C-43EC-A968-0FB4675FC8C6}" srcOrd="1" destOrd="0" presId="urn:microsoft.com/office/officeart/2005/8/layout/vProcess5"/>
    <dgm:cxn modelId="{5B383914-DE2B-4353-B3AC-27DD3674BA66}" srcId="{AC97E455-2C99-4B15-B7E5-D35802F6B729}" destId="{FADF1FA2-BDED-4103-BE2A-EE918734AE62}" srcOrd="2" destOrd="0" parTransId="{75A6FC59-30F4-4619-9B67-E983BEFF83B4}" sibTransId="{48FBC0F4-0925-4991-9354-1347852532C6}"/>
    <dgm:cxn modelId="{BF22B223-6E22-4912-8C8D-C7515EAFC624}" type="presOf" srcId="{8EB186B9-994A-47EE-9727-8CA6FB7897BD}" destId="{06E07DEA-97C2-4EF7-8952-4983CC8E6ECF}" srcOrd="0" destOrd="0" presId="urn:microsoft.com/office/officeart/2005/8/layout/vProcess5"/>
    <dgm:cxn modelId="{8D1A9D24-2B17-410E-9352-AFB207E86493}" type="presOf" srcId="{C60F3BF7-CF86-413B-9342-BCC49B76D571}" destId="{B43764A6-017D-416A-B0C8-9FA5181EA77E}" srcOrd="0" destOrd="0" presId="urn:microsoft.com/office/officeart/2005/8/layout/vProcess5"/>
    <dgm:cxn modelId="{0A602425-48A2-402E-8FAE-D69BAA462935}" srcId="{AC97E455-2C99-4B15-B7E5-D35802F6B729}" destId="{C60F3BF7-CF86-413B-9342-BCC49B76D571}" srcOrd="1" destOrd="0" parTransId="{82094C16-55AD-4240-B02E-FB7BEDAE1CFE}" sibTransId="{D3BDE49F-B5EF-44F8-ADF1-F298D43AB124}"/>
    <dgm:cxn modelId="{D5EF5D29-CC84-4817-B974-1F2B69585CAB}" type="presOf" srcId="{8EB186B9-994A-47EE-9727-8CA6FB7897BD}" destId="{A0D24E95-25CD-4AF6-81F9-EFF14617A63A}" srcOrd="1" destOrd="0" presId="urn:microsoft.com/office/officeart/2005/8/layout/vProcess5"/>
    <dgm:cxn modelId="{D59ECE2A-187B-4B4C-B78F-56009DD6C56C}" type="presOf" srcId="{C60F3BF7-CF86-413B-9342-BCC49B76D571}" destId="{EAF4CAD8-EA19-4E19-A56F-AADC344F5701}" srcOrd="1" destOrd="0" presId="urn:microsoft.com/office/officeart/2005/8/layout/vProcess5"/>
    <dgm:cxn modelId="{7C4E6A55-0A72-484D-938E-745B358DE06C}" srcId="{AC97E455-2C99-4B15-B7E5-D35802F6B729}" destId="{8EB186B9-994A-47EE-9727-8CA6FB7897BD}" srcOrd="0" destOrd="0" parTransId="{9F39517F-5055-42F0-A34F-E86D7D7D9C96}" sibTransId="{38734AC7-111F-4231-84FC-ED1A4460BD3A}"/>
    <dgm:cxn modelId="{2607D572-C2BD-4CD3-922D-ABB7061E49DA}" type="presOf" srcId="{AC97E455-2C99-4B15-B7E5-D35802F6B729}" destId="{63C55C0A-DA64-478E-9B1C-46E3865003A5}" srcOrd="0" destOrd="0" presId="urn:microsoft.com/office/officeart/2005/8/layout/vProcess5"/>
    <dgm:cxn modelId="{0ECAC599-981E-4CCE-A661-DB710745D959}" type="presOf" srcId="{38734AC7-111F-4231-84FC-ED1A4460BD3A}" destId="{7BE6827C-FC32-4282-AF71-B95379923808}" srcOrd="0" destOrd="0" presId="urn:microsoft.com/office/officeart/2005/8/layout/vProcess5"/>
    <dgm:cxn modelId="{009A92BF-1363-450E-B9E0-8F6660B4AE36}" type="presOf" srcId="{D3BDE49F-B5EF-44F8-ADF1-F298D43AB124}" destId="{D2CE8491-87CA-42A5-BF75-39DC7EE43857}" srcOrd="0" destOrd="0" presId="urn:microsoft.com/office/officeart/2005/8/layout/vProcess5"/>
    <dgm:cxn modelId="{9DAEBDFE-92F7-48E2-9AD6-626CF59F57FB}" type="presOf" srcId="{FADF1FA2-BDED-4103-BE2A-EE918734AE62}" destId="{4ED7B027-FC3D-4488-AEA4-449D56FC2134}" srcOrd="0" destOrd="0" presId="urn:microsoft.com/office/officeart/2005/8/layout/vProcess5"/>
    <dgm:cxn modelId="{88BB8562-CA92-4818-8463-65F109416E8E}" type="presParOf" srcId="{63C55C0A-DA64-478E-9B1C-46E3865003A5}" destId="{3292A603-8F2B-4FDC-A64F-BCCDB2101355}" srcOrd="0" destOrd="0" presId="urn:microsoft.com/office/officeart/2005/8/layout/vProcess5"/>
    <dgm:cxn modelId="{25BAF5E9-AD8F-49D2-91F1-0369C782DB39}" type="presParOf" srcId="{63C55C0A-DA64-478E-9B1C-46E3865003A5}" destId="{06E07DEA-97C2-4EF7-8952-4983CC8E6ECF}" srcOrd="1" destOrd="0" presId="urn:microsoft.com/office/officeart/2005/8/layout/vProcess5"/>
    <dgm:cxn modelId="{253C1868-3EB0-497B-A1A3-5A28929CF95A}" type="presParOf" srcId="{63C55C0A-DA64-478E-9B1C-46E3865003A5}" destId="{B43764A6-017D-416A-B0C8-9FA5181EA77E}" srcOrd="2" destOrd="0" presId="urn:microsoft.com/office/officeart/2005/8/layout/vProcess5"/>
    <dgm:cxn modelId="{79F4AFDC-481D-4D3D-A0FC-289282D58CC7}" type="presParOf" srcId="{63C55C0A-DA64-478E-9B1C-46E3865003A5}" destId="{4ED7B027-FC3D-4488-AEA4-449D56FC2134}" srcOrd="3" destOrd="0" presId="urn:microsoft.com/office/officeart/2005/8/layout/vProcess5"/>
    <dgm:cxn modelId="{7F703C5E-D682-4D55-8F13-9EA07B12D38A}" type="presParOf" srcId="{63C55C0A-DA64-478E-9B1C-46E3865003A5}" destId="{7BE6827C-FC32-4282-AF71-B95379923808}" srcOrd="4" destOrd="0" presId="urn:microsoft.com/office/officeart/2005/8/layout/vProcess5"/>
    <dgm:cxn modelId="{3314C1A5-136F-42E4-B5DC-9323271EF43A}" type="presParOf" srcId="{63C55C0A-DA64-478E-9B1C-46E3865003A5}" destId="{D2CE8491-87CA-42A5-BF75-39DC7EE43857}" srcOrd="5" destOrd="0" presId="urn:microsoft.com/office/officeart/2005/8/layout/vProcess5"/>
    <dgm:cxn modelId="{ABD84C85-C9BB-438D-98A1-EFE0086EE923}" type="presParOf" srcId="{63C55C0A-DA64-478E-9B1C-46E3865003A5}" destId="{A0D24E95-25CD-4AF6-81F9-EFF14617A63A}" srcOrd="6" destOrd="0" presId="urn:microsoft.com/office/officeart/2005/8/layout/vProcess5"/>
    <dgm:cxn modelId="{886A29E6-D863-4AF3-A56C-16769B3CBA78}" type="presParOf" srcId="{63C55C0A-DA64-478E-9B1C-46E3865003A5}" destId="{EAF4CAD8-EA19-4E19-A56F-AADC344F5701}" srcOrd="7" destOrd="0" presId="urn:microsoft.com/office/officeart/2005/8/layout/vProcess5"/>
    <dgm:cxn modelId="{F0AF4614-E086-4639-AE3A-9390B30C4E86}" type="presParOf" srcId="{63C55C0A-DA64-478E-9B1C-46E3865003A5}" destId="{33B15C64-B36C-43EC-A968-0FB4675FC8C6}"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E07DEA-97C2-4EF7-8952-4983CC8E6ECF}">
      <dsp:nvSpPr>
        <dsp:cNvPr id="0" name=""/>
        <dsp:cNvSpPr/>
      </dsp:nvSpPr>
      <dsp:spPr>
        <a:xfrm>
          <a:off x="0" y="0"/>
          <a:ext cx="3232823" cy="735061"/>
        </a:xfrm>
        <a:prstGeom prst="roundRect">
          <a:avLst>
            <a:gd name="adj" fmla="val 1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dirty="0">
              <a:latin typeface="Century Gothic" panose="020B0502020202020204" pitchFamily="34" charset="0"/>
            </a:rPr>
            <a:t>Step 1</a:t>
          </a:r>
        </a:p>
      </dsp:txBody>
      <dsp:txXfrm>
        <a:off x="21529" y="21529"/>
        <a:ext cx="2439635" cy="692003"/>
      </dsp:txXfrm>
    </dsp:sp>
    <dsp:sp modelId="{B43764A6-017D-416A-B0C8-9FA5181EA77E}">
      <dsp:nvSpPr>
        <dsp:cNvPr id="0" name=""/>
        <dsp:cNvSpPr/>
      </dsp:nvSpPr>
      <dsp:spPr>
        <a:xfrm>
          <a:off x="285249" y="857571"/>
          <a:ext cx="3232823" cy="735061"/>
        </a:xfrm>
        <a:prstGeom prst="roundRect">
          <a:avLst>
            <a:gd name="adj" fmla="val 1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dirty="0">
              <a:latin typeface="Century Gothic" panose="020B0502020202020204" pitchFamily="34" charset="0"/>
            </a:rPr>
            <a:t>Step 2</a:t>
          </a:r>
        </a:p>
      </dsp:txBody>
      <dsp:txXfrm>
        <a:off x="306778" y="879100"/>
        <a:ext cx="2426726" cy="692003"/>
      </dsp:txXfrm>
    </dsp:sp>
    <dsp:sp modelId="{4ED7B027-FC3D-4488-AEA4-449D56FC2134}">
      <dsp:nvSpPr>
        <dsp:cNvPr id="0" name=""/>
        <dsp:cNvSpPr/>
      </dsp:nvSpPr>
      <dsp:spPr>
        <a:xfrm>
          <a:off x="570498" y="1715143"/>
          <a:ext cx="3232823" cy="735061"/>
        </a:xfrm>
        <a:prstGeom prst="roundRect">
          <a:avLst>
            <a:gd name="adj" fmla="val 10000"/>
          </a:avLst>
        </a:prstGeom>
        <a:solidFill>
          <a:schemeClr val="lt1">
            <a:hueOff val="0"/>
            <a:satOff val="0"/>
            <a:lumOff val="0"/>
            <a:alphaOff val="0"/>
          </a:schemeClr>
        </a:solidFill>
        <a:ln w="12700" cap="flat" cmpd="sng" algn="ctr">
          <a:solidFill>
            <a:schemeClr val="accent3">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GB" sz="3100" kern="1200" dirty="0">
              <a:latin typeface="Century Gothic" panose="020B0502020202020204" pitchFamily="34" charset="0"/>
            </a:rPr>
            <a:t>Step 3</a:t>
          </a:r>
        </a:p>
      </dsp:txBody>
      <dsp:txXfrm>
        <a:off x="592027" y="1736672"/>
        <a:ext cx="2426726" cy="692003"/>
      </dsp:txXfrm>
    </dsp:sp>
    <dsp:sp modelId="{7BE6827C-FC32-4282-AF71-B95379923808}">
      <dsp:nvSpPr>
        <dsp:cNvPr id="0" name=""/>
        <dsp:cNvSpPr/>
      </dsp:nvSpPr>
      <dsp:spPr>
        <a:xfrm>
          <a:off x="2755033" y="557421"/>
          <a:ext cx="477789" cy="477789"/>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3">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GB" sz="2100" kern="1200">
            <a:latin typeface="Century Gothic" panose="020B0502020202020204" pitchFamily="34" charset="0"/>
          </a:endParaRPr>
        </a:p>
      </dsp:txBody>
      <dsp:txXfrm>
        <a:off x="2862536" y="557421"/>
        <a:ext cx="262783" cy="359536"/>
      </dsp:txXfrm>
    </dsp:sp>
    <dsp:sp modelId="{D2CE8491-87CA-42A5-BF75-39DC7EE43857}">
      <dsp:nvSpPr>
        <dsp:cNvPr id="0" name=""/>
        <dsp:cNvSpPr/>
      </dsp:nvSpPr>
      <dsp:spPr>
        <a:xfrm>
          <a:off x="3040282" y="1410092"/>
          <a:ext cx="477789" cy="477789"/>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3">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670" tIns="26670" rIns="26670" bIns="26670" numCol="1" spcCol="1270" anchor="ctr" anchorCtr="0">
          <a:noAutofit/>
        </a:bodyPr>
        <a:lstStyle/>
        <a:p>
          <a:pPr marL="0" lvl="0" indent="0" algn="ctr" defTabSz="933450">
            <a:lnSpc>
              <a:spcPct val="90000"/>
            </a:lnSpc>
            <a:spcBef>
              <a:spcPct val="0"/>
            </a:spcBef>
            <a:spcAft>
              <a:spcPct val="35000"/>
            </a:spcAft>
            <a:buNone/>
          </a:pPr>
          <a:endParaRPr lang="en-GB" sz="2100" kern="1200">
            <a:latin typeface="Century Gothic" panose="020B0502020202020204" pitchFamily="34" charset="0"/>
          </a:endParaRPr>
        </a:p>
      </dsp:txBody>
      <dsp:txXfrm>
        <a:off x="3147785" y="1410092"/>
        <a:ext cx="262783" cy="359536"/>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tiff>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0D60B-9F90-43F4-A8EA-F807B5EEFFDB}" type="datetimeFigureOut">
              <a:rPr lang="en-GB" smtClean="0"/>
              <a:t>17/04/2024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F327E-D879-4193-B0D7-BEE89950DB5C}" type="slidenum">
              <a:rPr lang="en-GB" smtClean="0"/>
              <a:t>‹#›</a:t>
            </a:fld>
            <a:endParaRPr lang="en-GB"/>
          </a:p>
        </p:txBody>
      </p:sp>
    </p:spTree>
    <p:extLst>
      <p:ext uri="{BB962C8B-B14F-4D97-AF65-F5344CB8AC3E}">
        <p14:creationId xmlns:p14="http://schemas.microsoft.com/office/powerpoint/2010/main" val="3671361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qualifications.pearson.com/content/dam/pdf/GCSE/Science/2016/teaching-and-learning-materials/GCSE-9-1-Sciences-core-practical-guide.pdf" TargetMode="External"/><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625129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baseline="0" dirty="0"/>
              <a:t>Suggested guidance:</a:t>
            </a:r>
          </a:p>
          <a:p>
            <a:r>
              <a:rPr lang="en-GB" b="0" baseline="0" dirty="0"/>
              <a:t>There is a worksheet in the folder with some questions and the full method for students to refer to during the practical.</a:t>
            </a:r>
          </a:p>
          <a:p>
            <a:endParaRPr lang="en-GB" baseline="0" dirty="0"/>
          </a:p>
          <a:p>
            <a:r>
              <a:rPr lang="en-GB" b="1" baseline="0" dirty="0"/>
              <a:t>Please note: </a:t>
            </a:r>
            <a:r>
              <a:rPr lang="en-GB" b="0" baseline="0" dirty="0"/>
              <a:t>the answers to questions 2 - 4 will differ depending on which chemicals you are using.</a:t>
            </a:r>
          </a:p>
          <a:p>
            <a:endParaRPr lang="en-GB" b="1" baseline="0" dirty="0"/>
          </a:p>
          <a:p>
            <a:r>
              <a:rPr lang="en-GB" b="1" baseline="0" dirty="0"/>
              <a:t>Questions you could ask the students during the practical:</a:t>
            </a:r>
            <a:endParaRPr lang="en-GB" b="0" baseline="0" dirty="0"/>
          </a:p>
          <a:p>
            <a:r>
              <a:rPr lang="en-GB" sz="1200" dirty="0"/>
              <a:t>What safety precautions should you take when carrying out this experiment and why?</a:t>
            </a:r>
          </a:p>
          <a:p>
            <a:r>
              <a:rPr lang="en-GB" sz="1200" dirty="0"/>
              <a:t>Why was it necessary to warm the sulfuric acid?</a:t>
            </a:r>
          </a:p>
          <a:p>
            <a:r>
              <a:rPr lang="en-GB" sz="1200" dirty="0"/>
              <a:t>What colour was the copper sulfate solution that formed?</a:t>
            </a:r>
          </a:p>
          <a:p>
            <a:r>
              <a:rPr lang="en-GB" sz="1200" dirty="0"/>
              <a:t>Why was it necessary to add copper oxide until it was present in excess?</a:t>
            </a:r>
          </a:p>
          <a:p>
            <a:r>
              <a:rPr lang="en-GB" sz="1200" dirty="0"/>
              <a:t>How did you know when the copper oxide was present in excess?</a:t>
            </a:r>
          </a:p>
          <a:p>
            <a:r>
              <a:rPr lang="en-GB" sz="1200" dirty="0"/>
              <a:t>How did you separate the excess copper oxide from the copper sulfate solution?</a:t>
            </a:r>
          </a:p>
          <a:p>
            <a:r>
              <a:rPr lang="en-GB" sz="1200" dirty="0"/>
              <a:t>What is meant by the filtrate?</a:t>
            </a:r>
          </a:p>
          <a:p>
            <a:r>
              <a:rPr lang="en-GB" sz="1200" dirty="0"/>
              <a:t>What is meant by the residue?</a:t>
            </a:r>
          </a:p>
          <a:p>
            <a:r>
              <a:rPr lang="en-GB" sz="1200" dirty="0"/>
              <a:t>What is the filtrate in this experiment?</a:t>
            </a:r>
          </a:p>
          <a:p>
            <a:r>
              <a:rPr lang="en-GB" sz="1200" dirty="0"/>
              <a:t>What is the residue in this experiment?</a:t>
            </a:r>
          </a:p>
          <a:p>
            <a:r>
              <a:rPr lang="en-GB" sz="1200" dirty="0"/>
              <a:t>Why is a water bath used to evaporate the water from the copper sulphate solution instead of heating the evaporating basin directly with a Bunsen burner?</a:t>
            </a:r>
          </a:p>
          <a:p>
            <a:r>
              <a:rPr lang="en-GB" sz="1200" dirty="0"/>
              <a:t>Why should you not evaporate all of the water from the copper sulphate solution?</a:t>
            </a:r>
            <a:endParaRPr lang="en-GB" sz="1200" dirty="0">
              <a:latin typeface="+mn-l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From: </a:t>
            </a:r>
            <a:r>
              <a:rPr lang="en-GB" sz="1200" dirty="0">
                <a:hlinkClick r:id="rId3"/>
              </a:rPr>
              <a:t>http://qualifications.pearson.com/content/dam/pdf/GCSE/Science/2016/teaching-and-learning-materials/GCSE-9-1-Sciences-core-practical-guide.pdf</a:t>
            </a:r>
            <a:r>
              <a:rPr lang="en-GB" sz="1200" dirty="0"/>
              <a:t> </a:t>
            </a:r>
          </a:p>
          <a:p>
            <a:endParaRPr lang="en-GB" b="1" dirty="0"/>
          </a:p>
        </p:txBody>
      </p:sp>
      <p:sp>
        <p:nvSpPr>
          <p:cNvPr id="4" name="Slide Number Placeholder 3"/>
          <p:cNvSpPr>
            <a:spLocks noGrp="1"/>
          </p:cNvSpPr>
          <p:nvPr>
            <p:ph type="sldNum" sz="quarter" idx="10"/>
          </p:nvPr>
        </p:nvSpPr>
        <p:spPr/>
        <p:txBody>
          <a:bodyPr/>
          <a:lstStyle/>
          <a:p>
            <a:fld id="{4B7F327E-D879-4193-B0D7-BEE89950DB5C}" type="slidenum">
              <a:rPr lang="en-GB" smtClean="0"/>
              <a:t>12</a:t>
            </a:fld>
            <a:endParaRPr lang="en-GB"/>
          </a:p>
        </p:txBody>
      </p:sp>
    </p:spTree>
    <p:extLst>
      <p:ext uri="{BB962C8B-B14F-4D97-AF65-F5344CB8AC3E}">
        <p14:creationId xmlns:p14="http://schemas.microsoft.com/office/powerpoint/2010/main" val="18358137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13</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14</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This was carried out as the demo, but you may want to remind students of the key steps involved</a:t>
            </a:r>
          </a:p>
        </p:txBody>
      </p:sp>
      <p:sp>
        <p:nvSpPr>
          <p:cNvPr id="4" name="Slide Number Placeholder 3"/>
          <p:cNvSpPr>
            <a:spLocks noGrp="1"/>
          </p:cNvSpPr>
          <p:nvPr>
            <p:ph type="sldNum" sz="quarter" idx="5"/>
          </p:nvPr>
        </p:nvSpPr>
        <p:spPr/>
        <p:txBody>
          <a:bodyPr/>
          <a:lstStyle/>
          <a:p>
            <a:fld id="{4B7F327E-D879-4193-B0D7-BEE89950DB5C}" type="slidenum">
              <a:rPr lang="en-GB" smtClean="0"/>
              <a:t>15</a:t>
            </a:fld>
            <a:endParaRPr lang="en-GB"/>
          </a:p>
        </p:txBody>
      </p:sp>
    </p:spTree>
    <p:extLst>
      <p:ext uri="{BB962C8B-B14F-4D97-AF65-F5344CB8AC3E}">
        <p14:creationId xmlns:p14="http://schemas.microsoft.com/office/powerpoint/2010/main" val="22989933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3532280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17</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159925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check</a:t>
            </a:r>
            <a:r>
              <a:rPr lang="en-GB" baseline="0" dirty="0"/>
              <a:t> that key knowledge from the introduce phase has been learnt and understood.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This activity helps students to summarise the practical in images and as few words as possible. If you have time, discuss each step and its purpose.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There is a Quizlet available on the topic: https://quizlet.com/gb/268806965/unit-4-chemical-changes-practical-preparation-of-a-pure-dry-sample-of-a-soluble-salt-from-an-insoluble-oxide-or-carbonate-flash-cards/ </a:t>
            </a:r>
            <a:endParaRPr lang="en-GB" dirty="0"/>
          </a:p>
          <a:p>
            <a:endParaRPr lang="en-GB" dirty="0"/>
          </a:p>
        </p:txBody>
      </p:sp>
      <p:sp>
        <p:nvSpPr>
          <p:cNvPr id="4" name="Slide Number Placeholder 3"/>
          <p:cNvSpPr>
            <a:spLocks noGrp="1"/>
          </p:cNvSpPr>
          <p:nvPr>
            <p:ph type="sldNum" sz="quarter" idx="10"/>
          </p:nvPr>
        </p:nvSpPr>
        <p:spPr/>
        <p:txBody>
          <a:bodyPr/>
          <a:lstStyle/>
          <a:p>
            <a:fld id="{4B7F327E-D879-4193-B0D7-BEE89950DB5C}" type="slidenum">
              <a:rPr lang="en-GB" smtClean="0"/>
              <a:t>18</a:t>
            </a:fld>
            <a:endParaRPr lang="en-GB"/>
          </a:p>
        </p:txBody>
      </p:sp>
    </p:spTree>
    <p:extLst>
      <p:ext uri="{BB962C8B-B14F-4D97-AF65-F5344CB8AC3E}">
        <p14:creationId xmlns:p14="http://schemas.microsoft.com/office/powerpoint/2010/main" val="5063756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lnSpc>
                <a:spcPct val="100000"/>
              </a:lnSpc>
              <a:spcBef>
                <a:spcPts val="0"/>
              </a:spcBef>
              <a:spcAft>
                <a:spcPts val="0"/>
              </a:spcAft>
              <a:buClr>
                <a:schemeClr val="dk1"/>
              </a:buClr>
              <a:buSzPts val="1200"/>
              <a:buFont typeface="+mj-lt"/>
              <a:buNone/>
            </a:pPr>
            <a:r>
              <a:rPr lang="en-GB" b="1" i="0" dirty="0"/>
              <a:t>Q1.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or C, this suggests a confusion between hazards and risks. </a:t>
            </a:r>
            <a:r>
              <a:rPr lang="en-GB" i="1" dirty="0"/>
              <a:t>To fix-it, recap the definitions of hazards and precautions and then ask students to sort the following into hazard and the linked precaution: broken glassware can cut, Bunsen flame can burn hair or skin, hot glassware can burn skin, irritants can irritate skin, be careful handling glass and keep it centre of the table, tie back hair and stand up and away from Bunsen flame, let glassware cool down before touching, ensure containers are kept away from the edge of the bench and be ready to wash skin under running water if in contact with irritants.</a:t>
            </a:r>
            <a:endParaRPr lang="en-GB" b="0" i="1" dirty="0"/>
          </a:p>
          <a:p>
            <a:pPr marL="0" marR="0" lvl="0" indent="0" algn="l" rtl="0">
              <a:lnSpc>
                <a:spcPct val="100000"/>
              </a:lnSpc>
              <a:spcBef>
                <a:spcPts val="0"/>
              </a:spcBef>
              <a:spcAft>
                <a:spcPts val="0"/>
              </a:spcAft>
              <a:buClr>
                <a:schemeClr val="dk1"/>
              </a:buClr>
              <a:buSzPts val="1200"/>
              <a:buFont typeface="+mj-lt"/>
              <a:buNone/>
            </a:pPr>
            <a:r>
              <a:rPr lang="en-GB" b="1" i="0" dirty="0"/>
              <a:t>Q2. </a:t>
            </a:r>
            <a:r>
              <a:rPr lang="en-GB" b="1" dirty="0"/>
              <a:t>Answer: C</a:t>
            </a:r>
          </a:p>
          <a:p>
            <a:pPr marL="0" marR="0" lvl="0" indent="0" algn="l" rtl="0">
              <a:lnSpc>
                <a:spcPct val="100000"/>
              </a:lnSpc>
              <a:spcBef>
                <a:spcPts val="0"/>
              </a:spcBef>
              <a:spcAft>
                <a:spcPts val="0"/>
              </a:spcAft>
              <a:buClr>
                <a:schemeClr val="dk1"/>
              </a:buClr>
              <a:buSzPts val="1200"/>
              <a:buFont typeface="+mj-lt"/>
              <a:buNone/>
            </a:pPr>
            <a:r>
              <a:rPr lang="en-GB" b="0" dirty="0"/>
              <a:t>If students answer A, this suggests a misconception that crystallisation ends up making a residue. </a:t>
            </a:r>
            <a:r>
              <a:rPr lang="en-GB" i="1" dirty="0"/>
              <a:t>To fix-it, reteach that crystallisation makes crystals. Then ask students to describe what happens during crystallisation and during filtration.</a:t>
            </a:r>
          </a:p>
          <a:p>
            <a:pPr marL="0" marR="0" lvl="0" indent="0" algn="l" defTabSz="914400" rtl="0" eaLnBrk="1" fontAlgn="auto" latinLnBrk="0" hangingPunct="1">
              <a:lnSpc>
                <a:spcPct val="100000"/>
              </a:lnSpc>
              <a:spcBef>
                <a:spcPts val="0"/>
              </a:spcBef>
              <a:spcAft>
                <a:spcPts val="0"/>
              </a:spcAft>
              <a:buClr>
                <a:schemeClr val="dk1"/>
              </a:buClr>
              <a:buSzPts val="1200"/>
              <a:buFont typeface="+mj-lt"/>
              <a:buNone/>
              <a:tabLst/>
              <a:defRPr/>
            </a:pPr>
            <a:r>
              <a:rPr lang="en-GB" b="0" dirty="0"/>
              <a:t>If students answer B, this suggests a misconception that evaporation ends up making a residue. </a:t>
            </a:r>
            <a:r>
              <a:rPr lang="en-GB" i="1" dirty="0"/>
              <a:t>To fix-it, reteach that evaporation means water has left the solution, leaving behind the solute/soluble salt. Then ask students to describe what happens during evaporation and during filtration.</a:t>
            </a:r>
            <a:endParaRPr lang="en-GB" b="0" i="1" dirty="0"/>
          </a:p>
          <a:p>
            <a:pPr marL="0" marR="0" lvl="0" indent="0" algn="l" rtl="0">
              <a:lnSpc>
                <a:spcPct val="100000"/>
              </a:lnSpc>
              <a:spcBef>
                <a:spcPts val="0"/>
              </a:spcBef>
              <a:spcAft>
                <a:spcPts val="0"/>
              </a:spcAft>
              <a:buClr>
                <a:schemeClr val="dk1"/>
              </a:buClr>
              <a:buSzPts val="1200"/>
              <a:buFont typeface="+mj-lt"/>
              <a:buNone/>
            </a:pPr>
            <a:r>
              <a:rPr lang="en-GB" b="1" i="0" dirty="0"/>
              <a:t>Q3. </a:t>
            </a:r>
            <a:r>
              <a:rPr lang="en-GB" b="1" dirty="0"/>
              <a:t>Answer: C</a:t>
            </a:r>
          </a:p>
          <a:p>
            <a:r>
              <a:rPr lang="en-GB" b="0" dirty="0"/>
              <a:t>If students answer A, </a:t>
            </a:r>
            <a:r>
              <a:rPr lang="en-US" dirty="0"/>
              <a:t>that students have confused the terms ‘strong’ and ‘concentrated’. This distinction was made initially when students studied acids and alkalis in C2.1 and should be revised here. </a:t>
            </a:r>
            <a:r>
              <a:rPr lang="en-US" i="1" dirty="0"/>
              <a:t>To fix-it, show students examples of strong and weak acids with reference to the pH scale. Then contrast this with a concentrated and dilute solution, using particle diagrams to illustrate what these terms mean.</a:t>
            </a:r>
          </a:p>
          <a:p>
            <a:r>
              <a:rPr lang="en-GB" b="0" dirty="0"/>
              <a:t>If students answer B, this suggests </a:t>
            </a:r>
            <a:r>
              <a:rPr lang="en-US" dirty="0"/>
              <a:t>a confusion of this step with the one where the Bunsen heats the acid in order to speed up the (rate of) reaction.</a:t>
            </a:r>
          </a:p>
          <a:p>
            <a:r>
              <a:rPr lang="en-US" i="1" dirty="0"/>
              <a:t>To fix-it, ask the students order the steps of the method when you present it to them in a random order. Then ask students to explain why each step is important.</a:t>
            </a:r>
          </a:p>
        </p:txBody>
      </p:sp>
      <p:sp>
        <p:nvSpPr>
          <p:cNvPr id="4" name="Slide Number Placeholder 3"/>
          <p:cNvSpPr>
            <a:spLocks noGrp="1"/>
          </p:cNvSpPr>
          <p:nvPr>
            <p:ph type="sldNum" sz="quarter" idx="5"/>
          </p:nvPr>
        </p:nvSpPr>
        <p:spPr/>
        <p:txBody>
          <a:bodyPr/>
          <a:lstStyle/>
          <a:p>
            <a:fld id="{4B7F327E-D879-4193-B0D7-BEE89950DB5C}" type="slidenum">
              <a:rPr lang="en-GB" smtClean="0"/>
              <a:t>19</a:t>
            </a:fld>
            <a:endParaRPr lang="en-GB"/>
          </a:p>
        </p:txBody>
      </p:sp>
    </p:spTree>
    <p:extLst>
      <p:ext uri="{BB962C8B-B14F-4D97-AF65-F5344CB8AC3E}">
        <p14:creationId xmlns:p14="http://schemas.microsoft.com/office/powerpoint/2010/main" val="365388851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20</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effectLst/>
                <a:latin typeface="+mn-lt"/>
                <a:ea typeface="+mn-ea"/>
                <a:cs typeface="+mn-cs"/>
              </a:rPr>
              <a:t>Big idea: Reactions Rearrange Matter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1" i="0" kern="1200" dirty="0">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effectLst/>
                <a:latin typeface="+mn-lt"/>
                <a:ea typeface="+mn-ea"/>
                <a:cs typeface="+mn-cs"/>
              </a:rPr>
              <a:t>Purpose: </a:t>
            </a:r>
            <a:r>
              <a:rPr lang="en-GB" sz="1200" i="0" kern="1200" dirty="0">
                <a:effectLst/>
                <a:latin typeface="+mn-lt"/>
                <a:ea typeface="+mn-ea"/>
                <a:cs typeface="+mn-cs"/>
              </a:rPr>
              <a:t>to assess learning from before the lesson and</a:t>
            </a:r>
            <a:r>
              <a:rPr lang="en-GB" sz="1200" i="0" kern="1200" baseline="0" dirty="0">
                <a:effectLst/>
                <a:latin typeface="+mn-lt"/>
                <a:ea typeface="+mn-ea"/>
                <a:cs typeface="+mn-cs"/>
              </a:rPr>
              <a:t> interleave prior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i="0" kern="1200" baseline="0" dirty="0">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solidFill>
                  <a:srgbClr val="7030A0"/>
                </a:solidFill>
                <a:latin typeface="Century Gothic" panose="020B0502020202020204" pitchFamily="34" charset="0"/>
              </a:rPr>
              <a:t>Q2. Alternative spelling: sulphuric acid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solidFill>
                  <a:srgbClr val="7030A0"/>
                </a:solidFill>
                <a:latin typeface="Century Gothic" panose="020B0502020202020204" pitchFamily="34" charset="0"/>
              </a:rPr>
              <a:t>Foundation: </a:t>
            </a:r>
            <a:r>
              <a:rPr lang="en-GB" sz="1200" dirty="0">
                <a:latin typeface="Century Gothic" panose="020B0502020202020204" pitchFamily="34" charset="0"/>
              </a:rPr>
              <a:t>Write the general word equation for the reaction between an acid and an alkali.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solidFill>
                  <a:srgbClr val="7030A0"/>
                </a:solidFill>
                <a:latin typeface="Century Gothic" panose="020B0502020202020204" pitchFamily="34" charset="0"/>
              </a:rPr>
              <a:t>Stretch: </a:t>
            </a:r>
            <a:r>
              <a:rPr lang="en-GB" sz="1200" dirty="0">
                <a:solidFill>
                  <a:srgbClr val="7030A0"/>
                </a:solidFill>
                <a:latin typeface="Century Gothic" panose="020B0502020202020204" pitchFamily="34" charset="0"/>
              </a:rPr>
              <a:t>Write a balanced symbol equation for the reaction between hydrochloric acid and sodium hydroxide.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dirty="0">
              <a:solidFill>
                <a:srgbClr val="7030A0"/>
              </a:solidFill>
              <a:latin typeface="Century Gothic" panose="020B0502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effectLst/>
                <a:latin typeface="+mn-lt"/>
                <a:ea typeface="+mn-ea"/>
                <a:cs typeface="+mn-cs"/>
              </a:rPr>
              <a:t>Answers: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effectLst/>
                <a:latin typeface="+mn-lt"/>
                <a:ea typeface="+mn-ea"/>
                <a:cs typeface="+mn-cs"/>
              </a:rPr>
              <a:t>Foundation: </a:t>
            </a:r>
            <a:r>
              <a:rPr lang="en-GB" sz="1200" i="0" kern="1200" baseline="0" dirty="0">
                <a:effectLst/>
                <a:latin typeface="+mn-lt"/>
                <a:ea typeface="+mn-ea"/>
                <a:cs typeface="+mn-cs"/>
              </a:rPr>
              <a:t>acid + alkali </a:t>
            </a:r>
            <a:r>
              <a:rPr lang="en-GB" sz="1200" i="0" kern="1200" baseline="0" dirty="0">
                <a:effectLst/>
                <a:latin typeface="+mn-lt"/>
                <a:ea typeface="+mn-ea"/>
                <a:cs typeface="+mn-cs"/>
                <a:sym typeface="Wingdings" panose="05000000000000000000" pitchFamily="2" charset="2"/>
              </a:rPr>
              <a:t> salt + water</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effectLst/>
                <a:latin typeface="+mn-lt"/>
                <a:ea typeface="+mn-ea"/>
                <a:cs typeface="+mn-cs"/>
                <a:sym typeface="Wingdings" panose="05000000000000000000" pitchFamily="2" charset="2"/>
              </a:rPr>
              <a:t>Stretch:</a:t>
            </a:r>
            <a:r>
              <a:rPr lang="en-GB" sz="1200" i="0" kern="1200" baseline="0" dirty="0">
                <a:effectLst/>
                <a:latin typeface="+mn-lt"/>
                <a:ea typeface="+mn-ea"/>
                <a:cs typeface="+mn-cs"/>
                <a:sym typeface="Wingdings" panose="05000000000000000000" pitchFamily="2" charset="2"/>
              </a:rPr>
              <a:t> HCl(aq) + NaOH(aq)  NaCl(aq) + H</a:t>
            </a:r>
            <a:r>
              <a:rPr lang="en-GB" sz="1200" i="0" kern="1200" baseline="-25000" dirty="0">
                <a:effectLst/>
                <a:latin typeface="+mn-lt"/>
                <a:ea typeface="+mn-ea"/>
                <a:cs typeface="+mn-cs"/>
                <a:sym typeface="Wingdings" panose="05000000000000000000" pitchFamily="2" charset="2"/>
              </a:rPr>
              <a:t>2</a:t>
            </a:r>
            <a:r>
              <a:rPr lang="en-GB" sz="1200" i="0" kern="1200" baseline="0" dirty="0">
                <a:effectLst/>
                <a:latin typeface="+mn-lt"/>
                <a:ea typeface="+mn-ea"/>
                <a:cs typeface="+mn-cs"/>
                <a:sym typeface="Wingdings" panose="05000000000000000000" pitchFamily="2" charset="2"/>
              </a:rPr>
              <a:t>O(l)</a:t>
            </a:r>
            <a:endParaRPr lang="en-GB" sz="1200" i="0" kern="1200" baseline="-25000" dirty="0">
              <a:effectLst/>
              <a:latin typeface="+mn-lt"/>
              <a:ea typeface="+mn-ea"/>
              <a:cs typeface="+mn-cs"/>
            </a:endParaRPr>
          </a:p>
          <a:p>
            <a:r>
              <a:rPr lang="en-US" dirty="0"/>
              <a:t>:</a:t>
            </a:r>
          </a:p>
        </p:txBody>
      </p:sp>
      <p:sp>
        <p:nvSpPr>
          <p:cNvPr id="4" name="Slide Number Placeholder 3"/>
          <p:cNvSpPr>
            <a:spLocks noGrp="1"/>
          </p:cNvSpPr>
          <p:nvPr>
            <p:ph type="sldNum" sz="quarter" idx="5"/>
          </p:nvPr>
        </p:nvSpPr>
        <p:spPr/>
        <p:txBody>
          <a:bodyPr/>
          <a:lstStyle/>
          <a:p>
            <a:fld id="{4B7F327E-D879-4193-B0D7-BEE89950DB5C}" type="slidenum">
              <a:rPr lang="en-GB" smtClean="0"/>
              <a:t>3</a:t>
            </a:fld>
            <a:endParaRPr lang="en-GB" dirty="0"/>
          </a:p>
        </p:txBody>
      </p:sp>
    </p:spTree>
    <p:extLst>
      <p:ext uri="{BB962C8B-B14F-4D97-AF65-F5344CB8AC3E}">
        <p14:creationId xmlns:p14="http://schemas.microsoft.com/office/powerpoint/2010/main" val="1701377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lesson links to the big idea </a:t>
            </a:r>
            <a:r>
              <a:rPr lang="en-GB" b="1" dirty="0"/>
              <a:t>Reactions Rearrange Matter</a:t>
            </a:r>
            <a:r>
              <a:rPr lang="en-GB" dirty="0"/>
              <a:t>. In the previous lesson, students have learned the theory behind making soluble salts. In this lesson, students will learn about the steps in the method for making soluble salts, bringing together skills learned previously, such as writing a risk assessment and filtration.</a:t>
            </a:r>
          </a:p>
          <a:p>
            <a:endParaRPr lang="en-GB" dirty="0"/>
          </a:p>
          <a:p>
            <a:r>
              <a:rPr lang="en-GB" b="1" dirty="0"/>
              <a:t>Suggested hook:</a:t>
            </a:r>
          </a:p>
          <a:p>
            <a:r>
              <a:rPr lang="en-GB" b="0" dirty="0"/>
              <a:t>Set up a simple demo of filtration (perhaps use sand and salt-water) or show students a diagram, to remind them of the setup and purpose of filtration. Ask students to explain why sand stays in the filter paper but the salt particles can pass through into the filtrate/conical flask. </a:t>
            </a:r>
            <a:r>
              <a:rPr lang="en-GB" b="1" i="1" dirty="0"/>
              <a:t>Salt particles are in solution and are small enough to fit through the tiny holes in the filter paper.</a:t>
            </a:r>
            <a:endParaRPr lang="en-GB" b="0" dirty="0"/>
          </a:p>
          <a:p>
            <a:endParaRPr lang="en-GB" dirty="0"/>
          </a:p>
          <a:p>
            <a:endParaRPr lang="en-GB" b="0" dirty="0"/>
          </a:p>
          <a:p>
            <a:endParaRPr lang="en-GB"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4</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7F327E-D879-4193-B0D7-BEE89950DB5C}" type="slidenum">
              <a:rPr lang="en-GB" smtClean="0"/>
              <a:t>5</a:t>
            </a:fld>
            <a:endParaRPr lang="en-GB" dirty="0"/>
          </a:p>
        </p:txBody>
      </p:sp>
    </p:spTree>
    <p:extLst>
      <p:ext uri="{BB962C8B-B14F-4D97-AF65-F5344CB8AC3E}">
        <p14:creationId xmlns:p14="http://schemas.microsoft.com/office/powerpoint/2010/main" val="42186338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GB" b="1" dirty="0"/>
              <a:t>Purpose: </a:t>
            </a:r>
            <a:r>
              <a:rPr lang="en-GB" dirty="0"/>
              <a:t>to spend time on any gaps identified in previous learning from exit ticket feedback.</a:t>
            </a:r>
          </a:p>
          <a:p>
            <a:pPr marL="0" marR="0" lvl="0" indent="0" algn="l" rtl="0">
              <a:lnSpc>
                <a:spcPct val="100000"/>
              </a:lnSpc>
              <a:spcBef>
                <a:spcPts val="0"/>
              </a:spcBef>
              <a:spcAft>
                <a:spcPts val="0"/>
              </a:spcAft>
              <a:buClr>
                <a:schemeClr val="dk1"/>
              </a:buClr>
              <a:buSzPts val="1200"/>
              <a:buFont typeface="Calibri"/>
              <a:buNone/>
            </a:pPr>
            <a:endParaRPr lang="en-GB" dirty="0"/>
          </a:p>
          <a:p>
            <a:pPr marL="0" marR="0" lvl="0" indent="0" algn="l" defTabSz="914400" rtl="0" eaLnBrk="1" fontAlgn="auto" latinLnBrk="0" hangingPunct="1">
              <a:lnSpc>
                <a:spcPct val="100000"/>
              </a:lnSpc>
              <a:spcBef>
                <a:spcPts val="0"/>
              </a:spcBef>
              <a:spcAft>
                <a:spcPts val="0"/>
              </a:spcAft>
              <a:buClr>
                <a:schemeClr val="dk1"/>
              </a:buClr>
              <a:buSzPts val="1200"/>
              <a:buFont typeface="+mj-lt"/>
              <a:buNone/>
              <a:tabLst/>
              <a:defRPr/>
            </a:pPr>
            <a:r>
              <a:rPr lang="en-GB" b="1" dirty="0"/>
              <a:t>Fix-it guidance from previous exit ticket:</a:t>
            </a:r>
            <a:endParaRPr lang="en-GB" b="0" i="1" dirty="0"/>
          </a:p>
          <a:p>
            <a:pPr marL="0" marR="0" lvl="0" indent="0" algn="l" rtl="0">
              <a:lnSpc>
                <a:spcPct val="100000"/>
              </a:lnSpc>
              <a:spcBef>
                <a:spcPts val="0"/>
              </a:spcBef>
              <a:spcAft>
                <a:spcPts val="0"/>
              </a:spcAft>
              <a:buClr>
                <a:schemeClr val="dk1"/>
              </a:buClr>
              <a:buSzPts val="1200"/>
              <a:buFont typeface="+mj-lt"/>
              <a:buNone/>
            </a:pPr>
            <a:r>
              <a:rPr lang="en-GB" b="1" i="0" dirty="0"/>
              <a:t>Q1.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this suggests a gap in knowledge about the definitions of insoluble and soluble. </a:t>
            </a:r>
            <a:r>
              <a:rPr lang="en-GB" i="1" dirty="0"/>
              <a:t>To fix-it, reteach this using examples of NaCl being soluble and </a:t>
            </a:r>
            <a:r>
              <a:rPr lang="en-GB" i="1" dirty="0" err="1"/>
              <a:t>CuO</a:t>
            </a:r>
            <a:r>
              <a:rPr lang="en-GB" i="1" dirty="0"/>
              <a:t> being insoluble in water. Then ask students to explain the difference between a soluble and insoluble salt.</a:t>
            </a:r>
          </a:p>
          <a:p>
            <a:pPr marL="0" marR="0" lvl="0" indent="0" algn="l" defTabSz="914400" rtl="0" eaLnBrk="1" fontAlgn="auto" latinLnBrk="0" hangingPunct="1">
              <a:lnSpc>
                <a:spcPct val="100000"/>
              </a:lnSpc>
              <a:spcBef>
                <a:spcPts val="0"/>
              </a:spcBef>
              <a:spcAft>
                <a:spcPts val="0"/>
              </a:spcAft>
              <a:buClr>
                <a:schemeClr val="dk1"/>
              </a:buClr>
              <a:buSzPts val="1200"/>
              <a:buFont typeface="+mj-lt"/>
              <a:buNone/>
              <a:tabLst/>
              <a:defRPr/>
            </a:pPr>
            <a:r>
              <a:rPr lang="en-GB" b="0" dirty="0"/>
              <a:t>If students answer C, this suggests a gap in knowledge about the definition of alkalis. </a:t>
            </a:r>
            <a:r>
              <a:rPr lang="en-GB" i="1" dirty="0"/>
              <a:t>To fix-it, reteach that alkalis are bases that are soluble in water and a substance with a pH 8-14 that is insoluble is called a base. Then ask students to write out definitions for base and alkali.</a:t>
            </a:r>
            <a:endParaRPr lang="en-GB" b="0" i="1" dirty="0"/>
          </a:p>
          <a:p>
            <a:pPr marL="0" marR="0" lvl="0" indent="0" algn="l" rtl="0">
              <a:lnSpc>
                <a:spcPct val="100000"/>
              </a:lnSpc>
              <a:spcBef>
                <a:spcPts val="0"/>
              </a:spcBef>
              <a:spcAft>
                <a:spcPts val="0"/>
              </a:spcAft>
              <a:buClr>
                <a:schemeClr val="dk1"/>
              </a:buClr>
              <a:buSzPts val="1200"/>
              <a:buFont typeface="+mj-lt"/>
              <a:buNone/>
            </a:pPr>
            <a:r>
              <a:rPr lang="en-GB" b="1" dirty="0"/>
              <a:t>Q2. Answer: A</a:t>
            </a:r>
          </a:p>
          <a:p>
            <a:pPr marL="0" marR="0" lvl="0" indent="0" algn="l" rtl="0">
              <a:lnSpc>
                <a:spcPct val="100000"/>
              </a:lnSpc>
              <a:spcBef>
                <a:spcPts val="0"/>
              </a:spcBef>
              <a:spcAft>
                <a:spcPts val="0"/>
              </a:spcAft>
              <a:buClr>
                <a:schemeClr val="dk1"/>
              </a:buClr>
              <a:buSzPts val="1200"/>
              <a:buFont typeface="+mj-lt"/>
              <a:buNone/>
            </a:pPr>
            <a:r>
              <a:rPr lang="en-GB" b="0" dirty="0"/>
              <a:t>If students answer B, this suggests a gap in knowledge that copper oxide produces a copper salt. If students answer C, this suggests a gap in knowledge that sulfuric acid produces a sulphate. </a:t>
            </a:r>
            <a:r>
              <a:rPr lang="en-GB" i="1" dirty="0"/>
              <a:t>To fix-it, model using a few example reactions, how different reactants form particular salts (e.g. copper oxide, calcium carbonate and sulfuric acid, hydrochloric acid ). Highlight/underline in different colours to show which elements in the reactants have formed the salt. Then remove and ask students to complete word equations using these same products.</a:t>
            </a:r>
          </a:p>
          <a:p>
            <a:pPr marL="0" marR="0" lvl="0" indent="0" algn="l" rtl="0">
              <a:lnSpc>
                <a:spcPct val="100000"/>
              </a:lnSpc>
              <a:spcBef>
                <a:spcPts val="0"/>
              </a:spcBef>
              <a:spcAft>
                <a:spcPts val="0"/>
              </a:spcAft>
              <a:buClr>
                <a:schemeClr val="dk1"/>
              </a:buClr>
              <a:buSzPts val="1200"/>
              <a:buFont typeface="+mj-lt"/>
              <a:buNone/>
            </a:pPr>
            <a:r>
              <a:rPr lang="en-GB" b="1" i="0" dirty="0"/>
              <a:t>Q3.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this suggests a confusion between solutions and molten substances. </a:t>
            </a:r>
            <a:r>
              <a:rPr lang="en-GB" b="0" i="1" dirty="0"/>
              <a:t>To fix-it, ask students to write out the definition of aqueous and then ask them to explain why molten copper sulfate is not aqueous.</a:t>
            </a:r>
            <a:endParaRPr lang="en-GB" b="0" dirty="0"/>
          </a:p>
          <a:p>
            <a:pPr marL="0" marR="0" lvl="0" indent="0" algn="l" rtl="0">
              <a:lnSpc>
                <a:spcPct val="100000"/>
              </a:lnSpc>
              <a:spcBef>
                <a:spcPts val="0"/>
              </a:spcBef>
              <a:spcAft>
                <a:spcPts val="0"/>
              </a:spcAft>
              <a:buClr>
                <a:schemeClr val="dk1"/>
              </a:buClr>
              <a:buSzPts val="1200"/>
              <a:buFont typeface="+mj-lt"/>
              <a:buNone/>
            </a:pPr>
            <a:r>
              <a:rPr lang="en-GB" b="0" dirty="0"/>
              <a:t>If students answer C, this suggests the common misconception that dissolving and melting (or a molten substance and a solution) are the same thing. </a:t>
            </a:r>
            <a:r>
              <a:rPr lang="en-GB" i="1" dirty="0"/>
              <a:t>To fix-it, show using particle diagrams the difference between copper sulfate solution and molten copper sulfate. Then ask students to explain the difference between a sodium chloride solution and molten sodium chloride.</a:t>
            </a:r>
          </a:p>
          <a:p>
            <a:pPr marL="0" marR="0" lvl="0" indent="0" algn="l" rtl="0">
              <a:lnSpc>
                <a:spcPct val="100000"/>
              </a:lnSpc>
              <a:spcBef>
                <a:spcPts val="0"/>
              </a:spcBef>
              <a:spcAft>
                <a:spcPts val="0"/>
              </a:spcAft>
              <a:buClr>
                <a:schemeClr val="dk1"/>
              </a:buClr>
              <a:buSzPts val="1200"/>
              <a:buFont typeface="Calibri"/>
              <a:buNone/>
            </a:pPr>
            <a:endParaRPr dirty="0"/>
          </a:p>
          <a:p>
            <a:pPr marL="0" lvl="0" indent="0" algn="l" rtl="0">
              <a:lnSpc>
                <a:spcPct val="100000"/>
              </a:lnSpc>
              <a:spcBef>
                <a:spcPts val="0"/>
              </a:spcBef>
              <a:spcAft>
                <a:spcPts val="0"/>
              </a:spcAft>
              <a:buSzPts val="1400"/>
              <a:buNone/>
            </a:pPr>
            <a:endParaRPr dirty="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6</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GB" dirty="0"/>
              <a:t>Exposition type: Explanation</a:t>
            </a:r>
          </a:p>
          <a:p>
            <a:pPr marL="0" lvl="0" indent="0" algn="l" rtl="0">
              <a:lnSpc>
                <a:spcPct val="100000"/>
              </a:lnSpc>
              <a:spcBef>
                <a:spcPts val="0"/>
              </a:spcBef>
              <a:spcAft>
                <a:spcPts val="0"/>
              </a:spcAft>
              <a:buSzPts val="1400"/>
              <a:buNone/>
            </a:pPr>
            <a:endParaRPr lang="en-GB" dirty="0"/>
          </a:p>
          <a:p>
            <a:pPr marL="0" lvl="0" indent="0" algn="l" rtl="0">
              <a:lnSpc>
                <a:spcPct val="100000"/>
              </a:lnSpc>
              <a:spcBef>
                <a:spcPts val="0"/>
              </a:spcBef>
              <a:spcAft>
                <a:spcPts val="0"/>
              </a:spcAft>
              <a:buSzPts val="1400"/>
              <a:buNone/>
            </a:pPr>
            <a:r>
              <a:rPr lang="en-GB" b="1" dirty="0"/>
              <a:t>Suggested teacher exposition: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dirty="0">
                <a:latin typeface="Century Gothic" panose="020B0502020202020204" pitchFamily="34" charset="0"/>
              </a:rPr>
              <a:t>We have already learned last lesson that reacting an insoluble salt with an acid produces a soluble salt. In this practical we will get to make the soluble salt using techniques you have practiced before. Observe carefully how to do each step and always be thinking about WHY we are doing it.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sz="1200" b="0" dirty="0">
                <a:latin typeface="Century Gothic" panose="020B0502020202020204" pitchFamily="34" charset="0"/>
              </a:rPr>
              <a:t>Heat the acid gently - because a warmer solution will be able to react with the copper oxide faster. We will learn more about that in our next physics unit about heating.</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sz="1200" b="0" dirty="0">
                <a:latin typeface="Century Gothic" panose="020B0502020202020204" pitchFamily="34" charset="0"/>
              </a:rPr>
              <a:t>The solid copper oxide is added to the acid until no more reacts – we call this a ‘saturated solution’ which means no more solid copper oxide could possibly react with acid.</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sz="1200" b="0" dirty="0">
                <a:latin typeface="Century Gothic" panose="020B0502020202020204" pitchFamily="34" charset="0"/>
              </a:rPr>
              <a:t>Excess, or extra/left-over, sold is filtered using a filter paper and a funnel</a:t>
            </a:r>
            <a:r>
              <a:rPr lang="en-GB" sz="1200" b="1" dirty="0">
                <a:latin typeface="Century Gothic" panose="020B0502020202020204" pitchFamily="34" charset="0"/>
              </a:rPr>
              <a:t> </a:t>
            </a:r>
            <a:r>
              <a:rPr lang="en-GB" sz="1200" b="0" dirty="0">
                <a:latin typeface="Century Gothic" panose="020B0502020202020204" pitchFamily="34" charset="0"/>
              </a:rPr>
              <a:t>- this ensures that excess solid copper oxide is removed from the mixture. We wouldn’t want to find little lumps of insoluble solid in our crystals at the end!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baseline="0" dirty="0"/>
              <a:t>Gently heat the filtered solution using a water bath.  </a:t>
            </a:r>
            <a:r>
              <a:rPr lang="en-GB" b="0" baseline="0" dirty="0"/>
              <a:t>– </a:t>
            </a:r>
            <a:r>
              <a:rPr lang="en-GB" b="0" i="1" baseline="0" dirty="0"/>
              <a:t>why do you think we need to do this step? </a:t>
            </a:r>
            <a:r>
              <a:rPr lang="en-GB" b="1" i="1" baseline="0" dirty="0"/>
              <a:t>to evaporate some of the water to forms a more concentrated solution</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b="0" baseline="0" dirty="0"/>
              <a:t>The concentrated salt solution is then crystallised, which means that crystals form as the rest of the water evaporates. This can be done by leaving the crystallising dish in a warm place or by further heating.</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b="0" baseline="0" dirty="0"/>
              <a:t>When the salt has crystallised, we use two pieces of filter paper to gently pat the crystals dry. Then we have our final product, a sample of dry, soluble salt crystals!</a:t>
            </a:r>
            <a:endParaRPr lang="en-GB" b="1" baseline="0" dirty="0"/>
          </a:p>
          <a:p>
            <a:pPr marL="0" lvl="0" indent="0" algn="l" rtl="0">
              <a:lnSpc>
                <a:spcPct val="100000"/>
              </a:lnSpc>
              <a:spcBef>
                <a:spcPts val="0"/>
              </a:spcBef>
              <a:spcAft>
                <a:spcPts val="0"/>
              </a:spcAft>
              <a:buSzPts val="1400"/>
              <a:buNone/>
            </a:pPr>
            <a:endParaRPr lang="en-GB" b="1" dirty="0"/>
          </a:p>
          <a:p>
            <a:pPr marL="0" lvl="0" indent="0" algn="l" rtl="0">
              <a:lnSpc>
                <a:spcPct val="100000"/>
              </a:lnSpc>
              <a:spcBef>
                <a:spcPts val="0"/>
              </a:spcBef>
              <a:spcAft>
                <a:spcPts val="0"/>
              </a:spcAft>
              <a:buSzPts val="1400"/>
              <a:buNone/>
            </a:pPr>
            <a:r>
              <a:rPr lang="en-GB" b="1" dirty="0"/>
              <a:t>Suggested guidance: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Describe the basic method as outlined on the slide then watch one of the videos of the method or alternatively ‘dry’ demo the method using the equipment (without using the chemicals). Of key importance for students to understand is the ‘why’ behind each step of this method. Ensure that this is articulated as you narrate each step of the method during this demonstration. See below for the important points to include in your narration: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There are some excellent videos on YouTube explaining how to make a soluble salt: https://www.youtube.com/watch?v=qIOMlwBoe_4 or https://www.youtube.com/watch?v=B1oS1_vDmUk are good examples.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p:txBody>
      </p:sp>
      <p:sp>
        <p:nvSpPr>
          <p:cNvPr id="4" name="Slide Number Placeholder 3"/>
          <p:cNvSpPr>
            <a:spLocks noGrp="1"/>
          </p:cNvSpPr>
          <p:nvPr>
            <p:ph type="sldNum" sz="quarter" idx="5"/>
          </p:nvPr>
        </p:nvSpPr>
        <p:spPr/>
        <p:txBody>
          <a:bodyPr/>
          <a:lstStyle/>
          <a:p>
            <a:fld id="{4B7F327E-D879-4193-B0D7-BEE89950DB5C}" type="slidenum">
              <a:rPr lang="en-GB" smtClean="0"/>
              <a:t>8</a:t>
            </a:fld>
            <a:endParaRPr lang="en-GB"/>
          </a:p>
        </p:txBody>
      </p:sp>
    </p:spTree>
    <p:extLst>
      <p:ext uri="{BB962C8B-B14F-4D97-AF65-F5344CB8AC3E}">
        <p14:creationId xmlns:p14="http://schemas.microsoft.com/office/powerpoint/2010/main" val="32457722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gn="l" rtl="0">
              <a:lnSpc>
                <a:spcPct val="100000"/>
              </a:lnSpc>
              <a:spcBef>
                <a:spcPts val="0"/>
              </a:spcBef>
              <a:spcAft>
                <a:spcPts val="0"/>
              </a:spcAft>
              <a:buSzPts val="1400"/>
              <a:buNone/>
            </a:pPr>
            <a:r>
              <a:rPr lang="en-GB" b="1" dirty="0"/>
              <a:t>Suggested teacher exposition: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dirty="0">
                <a:latin typeface="Century Gothic" panose="020B0502020202020204" pitchFamily="34" charset="0"/>
              </a:rPr>
              <a:t>Before we do this practical, we must write a risk assessment. In previous lessons you have learned what hazards and precautions are.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1" dirty="0">
                <a:latin typeface="Century Gothic" panose="020B0502020202020204" pitchFamily="34" charset="0"/>
              </a:rPr>
              <a:t>What is the definition of a hazard? </a:t>
            </a:r>
            <a:r>
              <a:rPr lang="en-GB" sz="1200" b="1" i="1" dirty="0">
                <a:latin typeface="Century Gothic" panose="020B0502020202020204" pitchFamily="34" charset="0"/>
              </a:rPr>
              <a:t>A hazard is something that can cause harm.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1" dirty="0">
                <a:latin typeface="Century Gothic" panose="020B0502020202020204" pitchFamily="34" charset="0"/>
              </a:rPr>
              <a:t>Can you name a hazard? </a:t>
            </a:r>
            <a:r>
              <a:rPr lang="en-GB" sz="1200" b="1" i="1" dirty="0">
                <a:latin typeface="Century Gothic" panose="020B0502020202020204" pitchFamily="34" charset="0"/>
              </a:rPr>
              <a:t>Using corrosive substances, cuts from broken glass, risk of burning clothes or skin.</a:t>
            </a:r>
            <a:r>
              <a:rPr lang="en-GB" sz="1200" b="0" i="1" dirty="0">
                <a:latin typeface="Century Gothic" panose="020B0502020202020204" pitchFamily="34"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1" dirty="0">
                <a:latin typeface="Century Gothic" panose="020B0502020202020204" pitchFamily="34" charset="0"/>
              </a:rPr>
              <a:t>What is the definition of a precaution? </a:t>
            </a:r>
            <a:r>
              <a:rPr lang="en-GB" sz="1200" b="1" i="1" dirty="0">
                <a:latin typeface="Century Gothic" panose="020B0502020202020204" pitchFamily="34" charset="0"/>
              </a:rPr>
              <a:t>A precaution is what you do to prevent a hazard from causing harm.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1" dirty="0">
                <a:latin typeface="Century Gothic" panose="020B0502020202020204" pitchFamily="34" charset="0"/>
              </a:rPr>
              <a:t>What precaution should you take when handling glassware? </a:t>
            </a:r>
            <a:r>
              <a:rPr lang="en-GB" sz="1200" b="1" i="1" dirty="0">
                <a:latin typeface="Century Gothic" panose="020B0502020202020204" pitchFamily="34" charset="0"/>
              </a:rPr>
              <a:t>Hold one item at a time with care and keep away from the edge of the bench.</a:t>
            </a:r>
            <a:endParaRPr lang="en-GB" sz="1200" b="0" i="1" dirty="0">
              <a:latin typeface="Century Gothic" panose="020B0502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dirty="0">
                <a:latin typeface="Century Gothic" panose="020B0502020202020204" pitchFamily="34" charset="0"/>
              </a:rPr>
              <a:t>Now lets write our risk assessment for this practical because there are several hazards that we need to write precautions for.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dirty="0">
              <a:latin typeface="Century Gothic" panose="020B0502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Suggested guidance:</a:t>
            </a:r>
          </a:p>
          <a:p>
            <a:r>
              <a:rPr lang="en-US" dirty="0"/>
              <a:t>It’s best if this is filled out with students so that they engage with the various risks associated with this practical.</a:t>
            </a:r>
          </a:p>
          <a:p>
            <a:r>
              <a:rPr lang="en-US" dirty="0"/>
              <a:t>In the interest of time, for some classes it might be appropriate to print out this table for the students to fill in, instead of drawing it themselves.</a:t>
            </a:r>
          </a:p>
          <a:p>
            <a:r>
              <a:rPr lang="en-US" dirty="0"/>
              <a:t>It is the teacher’s responsibility to risk assess for yourself and your class. Some students will need very close supervision to ensure their safety.</a:t>
            </a:r>
          </a:p>
        </p:txBody>
      </p:sp>
      <p:sp>
        <p:nvSpPr>
          <p:cNvPr id="4" name="Slide Number Placeholder 3"/>
          <p:cNvSpPr>
            <a:spLocks noGrp="1"/>
          </p:cNvSpPr>
          <p:nvPr>
            <p:ph type="sldNum" sz="quarter" idx="5"/>
          </p:nvPr>
        </p:nvSpPr>
        <p:spPr/>
        <p:txBody>
          <a:bodyPr/>
          <a:lstStyle/>
          <a:p>
            <a:fld id="{4B7F327E-D879-4193-B0D7-BEE89950DB5C}" type="slidenum">
              <a:rPr lang="en-GB" smtClean="0"/>
              <a:t>9</a:t>
            </a:fld>
            <a:endParaRPr lang="en-GB"/>
          </a:p>
        </p:txBody>
      </p:sp>
    </p:spTree>
    <p:extLst>
      <p:ext uri="{BB962C8B-B14F-4D97-AF65-F5344CB8AC3E}">
        <p14:creationId xmlns:p14="http://schemas.microsoft.com/office/powerpoint/2010/main" val="29566099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Suggested guidance</a:t>
            </a:r>
          </a:p>
          <a:p>
            <a:r>
              <a:rPr lang="en-GB" b="0" dirty="0"/>
              <a:t>This could be conducted as a whole class CFU if the four processes are labelled 1/2/3/4 or A/B/C/D and students show the answer using fingers/cards/MWBs. Or this could be conducted by copying into books and then cold-call questioning the answers.</a:t>
            </a:r>
          </a:p>
        </p:txBody>
      </p:sp>
      <p:sp>
        <p:nvSpPr>
          <p:cNvPr id="4" name="Slide Number Placeholder 3"/>
          <p:cNvSpPr>
            <a:spLocks noGrp="1"/>
          </p:cNvSpPr>
          <p:nvPr>
            <p:ph type="sldNum" sz="quarter" idx="5"/>
          </p:nvPr>
        </p:nvSpPr>
        <p:spPr/>
        <p:txBody>
          <a:bodyPr/>
          <a:lstStyle/>
          <a:p>
            <a:fld id="{4B7F327E-D879-4193-B0D7-BEE89950DB5C}" type="slidenum">
              <a:rPr lang="en-GB" smtClean="0"/>
              <a:t>10</a:t>
            </a:fld>
            <a:endParaRPr lang="en-GB"/>
          </a:p>
        </p:txBody>
      </p:sp>
    </p:spTree>
    <p:extLst>
      <p:ext uri="{BB962C8B-B14F-4D97-AF65-F5344CB8AC3E}">
        <p14:creationId xmlns:p14="http://schemas.microsoft.com/office/powerpoint/2010/main" val="21940047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Answer:</a:t>
            </a:r>
          </a:p>
          <a:p>
            <a:r>
              <a:rPr lang="en-US" dirty="0"/>
              <a:t>B, A, E, D, C</a:t>
            </a:r>
          </a:p>
          <a:p>
            <a:endParaRPr lang="en-GB"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11</a:t>
            </a:fld>
            <a:endParaRPr lang="en-GB"/>
          </a:p>
        </p:txBody>
      </p:sp>
    </p:spTree>
    <p:extLst>
      <p:ext uri="{BB962C8B-B14F-4D97-AF65-F5344CB8AC3E}">
        <p14:creationId xmlns:p14="http://schemas.microsoft.com/office/powerpoint/2010/main" val="23703603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38260180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2466951929"/>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422422568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1098171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67154627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76496213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14205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2358590074"/>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401035087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233830843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338644689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10810025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panose="020B0502020202020204" pitchFamily="34" charset="0"/>
            </a:endParaRPr>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atin typeface="Century Gothic" panose="020B0502020202020204" pitchFamily="34" charset="0"/>
              </a:defRPr>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Century Gothic" panose="020B0502020202020204" pitchFamily="34" charset="0"/>
                <a:cs typeface="Arial" panose="020B0604020202020204" pitchFamily="34" charset="0"/>
              </a:rPr>
              <a:t>Activity</a:t>
            </a:r>
          </a:p>
        </p:txBody>
      </p:sp>
    </p:spTree>
    <p:extLst>
      <p:ext uri="{BB962C8B-B14F-4D97-AF65-F5344CB8AC3E}">
        <p14:creationId xmlns:p14="http://schemas.microsoft.com/office/powerpoint/2010/main" val="200647393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323014691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168490568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0468423"/>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5405924"/>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4.xml"/><Relationship Id="rId5" Type="http://schemas.openxmlformats.org/officeDocument/2006/relationships/image" Target="../media/image13.png"/><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4.xml"/><Relationship Id="rId5" Type="http://schemas.openxmlformats.org/officeDocument/2006/relationships/image" Target="../media/image11.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6.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hyperlink" Target="https://mymastery.arkcurriculumplus.org.uk/courses/65f10dfb-f045-4b74-aed0-11df776de0c8/units/75c2dbf6-c400-4a90-b1f6-4d0e3f708e2b/lessons/f2c8fedb-7158-412c-b34a-0ebeb1ac4e57/contents/9" TargetMode="External"/><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18.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5.tiff"/><Relationship Id="rId4"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mymastery.arkcurriculumplus.org.uk/courses/65f10dfb-f045-4b74-aed0-11df776de0c8/units/75c2dbf6-c400-4a90-b1f6-4d0e3f708e2b/lessons/f2c8fedb-7158-412c-b34a-0ebeb1ac4e57/contents/9" TargetMode="External"/><Relationship Id="rId2" Type="http://schemas.openxmlformats.org/officeDocument/2006/relationships/image" Target="../media/image10.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dirty="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dirty="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dirty="0">
                <a:latin typeface="Century Gothic" panose="020B0502020202020204" pitchFamily="34" charset="0"/>
              </a:rPr>
              <a:t>Refer to the ‘</a:t>
            </a:r>
            <a:r>
              <a:rPr lang="en-US" sz="1600" b="1" dirty="0">
                <a:latin typeface="Century Gothic" panose="020B0502020202020204" pitchFamily="34" charset="0"/>
              </a:rPr>
              <a:t>notes</a:t>
            </a:r>
            <a:r>
              <a:rPr lang="en-US" sz="1600" dirty="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dirty="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dirty="0">
                <a:latin typeface="Century Gothic" panose="020B0502020202020204" pitchFamily="34" charset="0"/>
              </a:rPr>
              <a:t>Before the lesson, </a:t>
            </a:r>
            <a:r>
              <a:rPr lang="en-US" sz="1600" b="1" dirty="0">
                <a:latin typeface="Century Gothic" panose="020B0502020202020204" pitchFamily="34" charset="0"/>
              </a:rPr>
              <a:t>adapt the fix-it slide </a:t>
            </a:r>
            <a:r>
              <a:rPr lang="en-US" sz="1600" dirty="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dirty="0">
                <a:latin typeface="Century Gothic" panose="020B0502020202020204" pitchFamily="34" charset="0"/>
              </a:rPr>
              <a:t>Choose from the suggested </a:t>
            </a:r>
            <a:r>
              <a:rPr lang="en-US" sz="1600" b="1" dirty="0">
                <a:latin typeface="Century Gothic" panose="020B0502020202020204" pitchFamily="34" charset="0"/>
              </a:rPr>
              <a:t>activities</a:t>
            </a:r>
            <a:r>
              <a:rPr lang="en-US" sz="1600" dirty="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dirty="0">
                <a:latin typeface="Century Gothic" panose="020B0502020202020204" pitchFamily="34" charset="0"/>
              </a:rPr>
              <a:t>These lessons are designed to occupy approximately 1 hour. To adapt for a </a:t>
            </a:r>
            <a:r>
              <a:rPr lang="en-US" sz="1600" b="1" dirty="0">
                <a:latin typeface="Century Gothic" panose="020B0502020202020204" pitchFamily="34" charset="0"/>
              </a:rPr>
              <a:t>shorter or longer lesson duration</a:t>
            </a:r>
            <a:r>
              <a:rPr lang="en-US" sz="1600" dirty="0">
                <a:latin typeface="Century Gothic" panose="020B0502020202020204" pitchFamily="34" charset="0"/>
              </a:rPr>
              <a:t> we advise you to adapt the </a:t>
            </a:r>
            <a:r>
              <a:rPr lang="en-US" sz="1600" b="1" dirty="0">
                <a:latin typeface="Century Gothic" panose="020B0502020202020204" pitchFamily="34" charset="0"/>
              </a:rPr>
              <a:t>activity</a:t>
            </a:r>
            <a:r>
              <a:rPr lang="en-US" sz="1600" dirty="0">
                <a:latin typeface="Century Gothic" panose="020B0502020202020204" pitchFamily="34" charset="0"/>
              </a:rPr>
              <a:t> section accordingly.</a:t>
            </a:r>
          </a:p>
          <a:p>
            <a:pPr marL="342900" indent="-342900">
              <a:buFont typeface="Arial" panose="020B0604020202020204" pitchFamily="34" charset="0"/>
              <a:buChar char="•"/>
            </a:pPr>
            <a:endParaRPr lang="en-US" sz="1600" dirty="0">
              <a:latin typeface="Century Gothic" panose="020B0502020202020204" pitchFamily="34" charset="0"/>
            </a:endParaRPr>
          </a:p>
          <a:p>
            <a:r>
              <a:rPr lang="en-US" sz="1600" dirty="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dirty="0">
              <a:latin typeface="Century Gothic" panose="020B0502020202020204" pitchFamily="34" charset="0"/>
            </a:endParaRPr>
          </a:p>
          <a:p>
            <a:r>
              <a:rPr lang="en-US" sz="1600" dirty="0">
                <a:latin typeface="Century Gothic" panose="020B0502020202020204" pitchFamily="34" charset="0"/>
              </a:rPr>
              <a:t>Thank you for reading! </a:t>
            </a:r>
          </a:p>
          <a:p>
            <a:endParaRPr lang="en-US" sz="1600" b="1" dirty="0">
              <a:latin typeface="Century Gothic" panose="020B0502020202020204" pitchFamily="34" charset="0"/>
            </a:endParaRPr>
          </a:p>
          <a:p>
            <a:r>
              <a:rPr lang="en-US" sz="1600" b="1" dirty="0">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34D753-54D8-CF49-B2FC-90DA4C3BD5E2}"/>
              </a:ext>
            </a:extLst>
          </p:cNvPr>
          <p:cNvSpPr>
            <a:spLocks noGrp="1"/>
          </p:cNvSpPr>
          <p:nvPr>
            <p:ph type="title"/>
          </p:nvPr>
        </p:nvSpPr>
        <p:spPr/>
        <p:txBody>
          <a:bodyPr/>
          <a:lstStyle/>
          <a:p>
            <a:r>
              <a:rPr lang="en-US" dirty="0">
                <a:latin typeface="Century Gothic" panose="020B0502020202020204" pitchFamily="34" charset="0"/>
              </a:rPr>
              <a:t>Key techniques</a:t>
            </a:r>
          </a:p>
        </p:txBody>
      </p:sp>
      <p:sp>
        <p:nvSpPr>
          <p:cNvPr id="3" name="TextBox 2">
            <a:extLst>
              <a:ext uri="{FF2B5EF4-FFF2-40B4-BE49-F238E27FC236}">
                <a16:creationId xmlns:a16="http://schemas.microsoft.com/office/drawing/2014/main" id="{7B787FA4-57B8-A74F-B077-1FB043FBC4D8}"/>
              </a:ext>
            </a:extLst>
          </p:cNvPr>
          <p:cNvSpPr txBox="1"/>
          <p:nvPr/>
        </p:nvSpPr>
        <p:spPr>
          <a:xfrm>
            <a:off x="540000" y="3152518"/>
            <a:ext cx="8186064" cy="3416320"/>
          </a:xfrm>
          <a:prstGeom prst="rect">
            <a:avLst/>
          </a:prstGeom>
          <a:noFill/>
        </p:spPr>
        <p:txBody>
          <a:bodyPr wrap="square" rtlCol="0">
            <a:spAutoFit/>
          </a:bodyPr>
          <a:lstStyle/>
          <a:p>
            <a:pPr marL="457200" indent="-457200">
              <a:buFont typeface="+mj-lt"/>
              <a:buAutoNum type="arabicPeriod"/>
            </a:pPr>
            <a:r>
              <a:rPr lang="en-GB" sz="2400" dirty="0">
                <a:latin typeface="Century Gothic" panose="020B0502020202020204" pitchFamily="34" charset="0"/>
              </a:rPr>
              <a:t>The solid is added to the acid until no more reacts.</a:t>
            </a:r>
          </a:p>
          <a:p>
            <a:pPr marL="457200" indent="-457200">
              <a:buFont typeface="+mj-lt"/>
              <a:buAutoNum type="arabicPeriod"/>
            </a:pPr>
            <a:r>
              <a:rPr lang="en-GB" sz="2400" dirty="0">
                <a:latin typeface="Century Gothic" panose="020B0502020202020204" pitchFamily="34" charset="0"/>
              </a:rPr>
              <a:t>Excess solid is filtered off to produce a solution of the salt.</a:t>
            </a:r>
          </a:p>
          <a:p>
            <a:pPr marL="457200" indent="-457200">
              <a:buFont typeface="+mj-lt"/>
              <a:buAutoNum type="arabicPeriod"/>
            </a:pPr>
            <a:r>
              <a:rPr lang="en-GB" sz="2400" dirty="0">
                <a:latin typeface="Century Gothic" panose="020B0502020202020204" pitchFamily="34" charset="0"/>
              </a:rPr>
              <a:t>The solution is heated to evaporate the water to form a more concentrated solution. </a:t>
            </a:r>
          </a:p>
          <a:p>
            <a:pPr marL="457200" indent="-457200">
              <a:buFont typeface="+mj-lt"/>
              <a:buAutoNum type="arabicPeriod"/>
            </a:pPr>
            <a:r>
              <a:rPr lang="en-GB" sz="2400" dirty="0">
                <a:latin typeface="Century Gothic" panose="020B0502020202020204" pitchFamily="34" charset="0"/>
              </a:rPr>
              <a:t>This concentrated salt solution is crystallised to produce solid salt. </a:t>
            </a:r>
          </a:p>
          <a:p>
            <a:pPr marL="457200" indent="-457200">
              <a:buFont typeface="+mj-lt"/>
              <a:buAutoNum type="arabicPeriod"/>
            </a:pPr>
            <a:r>
              <a:rPr lang="en-GB" sz="2400" dirty="0">
                <a:latin typeface="Century Gothic" panose="020B0502020202020204" pitchFamily="34" charset="0"/>
              </a:rPr>
              <a:t>The salt is patted dry between two pieces of filter paper.</a:t>
            </a:r>
            <a:endParaRPr lang="en-US" sz="2400" dirty="0"/>
          </a:p>
        </p:txBody>
      </p:sp>
      <p:sp>
        <p:nvSpPr>
          <p:cNvPr id="4" name="TextBox 3">
            <a:extLst>
              <a:ext uri="{FF2B5EF4-FFF2-40B4-BE49-F238E27FC236}">
                <a16:creationId xmlns:a16="http://schemas.microsoft.com/office/drawing/2014/main" id="{41D5D4D2-E0DF-B040-BE04-BDE068B195CA}"/>
              </a:ext>
            </a:extLst>
          </p:cNvPr>
          <p:cNvSpPr txBox="1"/>
          <p:nvPr/>
        </p:nvSpPr>
        <p:spPr>
          <a:xfrm>
            <a:off x="388949" y="967154"/>
            <a:ext cx="11051423" cy="461665"/>
          </a:xfrm>
          <a:prstGeom prst="rect">
            <a:avLst/>
          </a:prstGeom>
          <a:noFill/>
        </p:spPr>
        <p:txBody>
          <a:bodyPr wrap="none" rtlCol="0">
            <a:spAutoFit/>
          </a:bodyPr>
          <a:lstStyle/>
          <a:p>
            <a:r>
              <a:rPr lang="en-US" sz="2400" dirty="0">
                <a:latin typeface="Century Gothic" panose="020B0502020202020204" pitchFamily="34" charset="0"/>
              </a:rPr>
              <a:t>Match each step of the method below with the key processes involved. </a:t>
            </a:r>
          </a:p>
        </p:txBody>
      </p:sp>
      <p:sp>
        <p:nvSpPr>
          <p:cNvPr id="5" name="TextBox 4">
            <a:extLst>
              <a:ext uri="{FF2B5EF4-FFF2-40B4-BE49-F238E27FC236}">
                <a16:creationId xmlns:a16="http://schemas.microsoft.com/office/drawing/2014/main" id="{221795CA-12E1-874D-A5AB-A5170071E03F}"/>
              </a:ext>
            </a:extLst>
          </p:cNvPr>
          <p:cNvSpPr txBox="1"/>
          <p:nvPr/>
        </p:nvSpPr>
        <p:spPr>
          <a:xfrm>
            <a:off x="540000" y="1901548"/>
            <a:ext cx="2143536" cy="461665"/>
          </a:xfrm>
          <a:prstGeom prst="rect">
            <a:avLst/>
          </a:prstGeom>
          <a:solidFill>
            <a:schemeClr val="accent3">
              <a:lumMod val="40000"/>
              <a:lumOff val="60000"/>
            </a:schemeClr>
          </a:solidFill>
        </p:spPr>
        <p:txBody>
          <a:bodyPr wrap="none" rtlCol="0">
            <a:spAutoFit/>
          </a:bodyPr>
          <a:lstStyle/>
          <a:p>
            <a:r>
              <a:rPr lang="en-US" sz="2400" dirty="0">
                <a:latin typeface="Century Gothic" panose="020B0502020202020204" pitchFamily="34" charset="0"/>
              </a:rPr>
              <a:t>crystallisation</a:t>
            </a:r>
          </a:p>
        </p:txBody>
      </p:sp>
      <p:sp>
        <p:nvSpPr>
          <p:cNvPr id="6" name="TextBox 5">
            <a:extLst>
              <a:ext uri="{FF2B5EF4-FFF2-40B4-BE49-F238E27FC236}">
                <a16:creationId xmlns:a16="http://schemas.microsoft.com/office/drawing/2014/main" id="{E24C44D6-0A70-3944-8A47-EB37F5B6139A}"/>
              </a:ext>
            </a:extLst>
          </p:cNvPr>
          <p:cNvSpPr txBox="1"/>
          <p:nvPr/>
        </p:nvSpPr>
        <p:spPr>
          <a:xfrm>
            <a:off x="3612863" y="1901547"/>
            <a:ext cx="1364476" cy="461665"/>
          </a:xfrm>
          <a:prstGeom prst="rect">
            <a:avLst/>
          </a:prstGeom>
          <a:solidFill>
            <a:schemeClr val="accent3">
              <a:lumMod val="40000"/>
              <a:lumOff val="60000"/>
            </a:schemeClr>
          </a:solidFill>
        </p:spPr>
        <p:txBody>
          <a:bodyPr wrap="none" rtlCol="0">
            <a:spAutoFit/>
          </a:bodyPr>
          <a:lstStyle/>
          <a:p>
            <a:r>
              <a:rPr lang="en-US" sz="2400" dirty="0">
                <a:latin typeface="Century Gothic" panose="020B0502020202020204" pitchFamily="34" charset="0"/>
              </a:rPr>
              <a:t>filtration</a:t>
            </a:r>
          </a:p>
        </p:txBody>
      </p:sp>
      <p:sp>
        <p:nvSpPr>
          <p:cNvPr id="7" name="TextBox 6">
            <a:extLst>
              <a:ext uri="{FF2B5EF4-FFF2-40B4-BE49-F238E27FC236}">
                <a16:creationId xmlns:a16="http://schemas.microsoft.com/office/drawing/2014/main" id="{63AF416F-24D0-124C-BBCE-E9B66485BAB0}"/>
              </a:ext>
            </a:extLst>
          </p:cNvPr>
          <p:cNvSpPr txBox="1"/>
          <p:nvPr/>
        </p:nvSpPr>
        <p:spPr>
          <a:xfrm>
            <a:off x="6223188" y="1901548"/>
            <a:ext cx="2034531" cy="461665"/>
          </a:xfrm>
          <a:prstGeom prst="rect">
            <a:avLst/>
          </a:prstGeom>
          <a:solidFill>
            <a:schemeClr val="accent3">
              <a:lumMod val="40000"/>
              <a:lumOff val="60000"/>
            </a:schemeClr>
          </a:solidFill>
        </p:spPr>
        <p:txBody>
          <a:bodyPr wrap="none" rtlCol="0">
            <a:spAutoFit/>
          </a:bodyPr>
          <a:lstStyle/>
          <a:p>
            <a:r>
              <a:rPr lang="en-US" sz="2400" dirty="0">
                <a:latin typeface="Century Gothic" panose="020B0502020202020204" pitchFamily="34" charset="0"/>
              </a:rPr>
              <a:t>evaporation</a:t>
            </a:r>
          </a:p>
        </p:txBody>
      </p:sp>
      <p:sp>
        <p:nvSpPr>
          <p:cNvPr id="8" name="TextBox 7">
            <a:extLst>
              <a:ext uri="{FF2B5EF4-FFF2-40B4-BE49-F238E27FC236}">
                <a16:creationId xmlns:a16="http://schemas.microsoft.com/office/drawing/2014/main" id="{1D579C1D-360A-2A41-B13F-568AEBFE7F49}"/>
              </a:ext>
            </a:extLst>
          </p:cNvPr>
          <p:cNvSpPr txBox="1"/>
          <p:nvPr/>
        </p:nvSpPr>
        <p:spPr>
          <a:xfrm>
            <a:off x="8960526" y="1901547"/>
            <a:ext cx="2173993" cy="461665"/>
          </a:xfrm>
          <a:prstGeom prst="rect">
            <a:avLst/>
          </a:prstGeom>
          <a:solidFill>
            <a:schemeClr val="accent3">
              <a:lumMod val="40000"/>
              <a:lumOff val="60000"/>
            </a:schemeClr>
          </a:solidFill>
        </p:spPr>
        <p:txBody>
          <a:bodyPr wrap="none" rtlCol="0">
            <a:spAutoFit/>
          </a:bodyPr>
          <a:lstStyle/>
          <a:p>
            <a:r>
              <a:rPr lang="en-US" sz="2400" dirty="0">
                <a:latin typeface="Century Gothic" panose="020B0502020202020204" pitchFamily="34" charset="0"/>
              </a:rPr>
              <a:t>neutralisation</a:t>
            </a:r>
          </a:p>
        </p:txBody>
      </p:sp>
      <p:sp>
        <p:nvSpPr>
          <p:cNvPr id="9" name="TextBox 8">
            <a:extLst>
              <a:ext uri="{FF2B5EF4-FFF2-40B4-BE49-F238E27FC236}">
                <a16:creationId xmlns:a16="http://schemas.microsoft.com/office/drawing/2014/main" id="{31DB106A-E85D-364D-AAE3-04BCEA8E8B81}"/>
              </a:ext>
            </a:extLst>
          </p:cNvPr>
          <p:cNvSpPr txBox="1"/>
          <p:nvPr/>
        </p:nvSpPr>
        <p:spPr>
          <a:xfrm>
            <a:off x="8863792" y="3184235"/>
            <a:ext cx="2173993" cy="461665"/>
          </a:xfrm>
          <a:prstGeom prst="rect">
            <a:avLst/>
          </a:prstGeom>
          <a:solidFill>
            <a:schemeClr val="accent3">
              <a:lumMod val="40000"/>
              <a:lumOff val="60000"/>
            </a:schemeClr>
          </a:solidFill>
        </p:spPr>
        <p:txBody>
          <a:bodyPr wrap="none" rtlCol="0">
            <a:spAutoFit/>
          </a:bodyPr>
          <a:lstStyle/>
          <a:p>
            <a:r>
              <a:rPr lang="en-US" sz="2400" dirty="0">
                <a:latin typeface="Century Gothic" panose="020B0502020202020204" pitchFamily="34" charset="0"/>
              </a:rPr>
              <a:t>neutralisation</a:t>
            </a:r>
          </a:p>
        </p:txBody>
      </p:sp>
      <p:sp>
        <p:nvSpPr>
          <p:cNvPr id="10" name="TextBox 9">
            <a:extLst>
              <a:ext uri="{FF2B5EF4-FFF2-40B4-BE49-F238E27FC236}">
                <a16:creationId xmlns:a16="http://schemas.microsoft.com/office/drawing/2014/main" id="{53E76917-27B4-B345-BB5B-237315DABF20}"/>
              </a:ext>
            </a:extLst>
          </p:cNvPr>
          <p:cNvSpPr txBox="1"/>
          <p:nvPr/>
        </p:nvSpPr>
        <p:spPr>
          <a:xfrm>
            <a:off x="8879021" y="4629845"/>
            <a:ext cx="2034531" cy="461665"/>
          </a:xfrm>
          <a:prstGeom prst="rect">
            <a:avLst/>
          </a:prstGeom>
          <a:solidFill>
            <a:schemeClr val="accent3">
              <a:lumMod val="40000"/>
              <a:lumOff val="60000"/>
            </a:schemeClr>
          </a:solidFill>
        </p:spPr>
        <p:txBody>
          <a:bodyPr wrap="none" rtlCol="0">
            <a:spAutoFit/>
          </a:bodyPr>
          <a:lstStyle/>
          <a:p>
            <a:r>
              <a:rPr lang="en-US" sz="2400" dirty="0">
                <a:latin typeface="Century Gothic" panose="020B0502020202020204" pitchFamily="34" charset="0"/>
              </a:rPr>
              <a:t>evaporation</a:t>
            </a:r>
          </a:p>
        </p:txBody>
      </p:sp>
      <p:sp>
        <p:nvSpPr>
          <p:cNvPr id="11" name="TextBox 10">
            <a:extLst>
              <a:ext uri="{FF2B5EF4-FFF2-40B4-BE49-F238E27FC236}">
                <a16:creationId xmlns:a16="http://schemas.microsoft.com/office/drawing/2014/main" id="{E2308190-6035-444C-839F-5B4D8D856094}"/>
              </a:ext>
            </a:extLst>
          </p:cNvPr>
          <p:cNvSpPr txBox="1"/>
          <p:nvPr/>
        </p:nvSpPr>
        <p:spPr>
          <a:xfrm>
            <a:off x="8879021" y="3865058"/>
            <a:ext cx="1364476" cy="461665"/>
          </a:xfrm>
          <a:prstGeom prst="rect">
            <a:avLst/>
          </a:prstGeom>
          <a:solidFill>
            <a:schemeClr val="accent3">
              <a:lumMod val="40000"/>
              <a:lumOff val="60000"/>
            </a:schemeClr>
          </a:solidFill>
        </p:spPr>
        <p:txBody>
          <a:bodyPr wrap="none" rtlCol="0">
            <a:spAutoFit/>
          </a:bodyPr>
          <a:lstStyle/>
          <a:p>
            <a:r>
              <a:rPr lang="en-US" sz="2400" dirty="0">
                <a:latin typeface="Century Gothic" panose="020B0502020202020204" pitchFamily="34" charset="0"/>
              </a:rPr>
              <a:t>filtration</a:t>
            </a:r>
          </a:p>
        </p:txBody>
      </p:sp>
      <p:sp>
        <p:nvSpPr>
          <p:cNvPr id="12" name="TextBox 11">
            <a:extLst>
              <a:ext uri="{FF2B5EF4-FFF2-40B4-BE49-F238E27FC236}">
                <a16:creationId xmlns:a16="http://schemas.microsoft.com/office/drawing/2014/main" id="{6E44C8E7-8A28-AE4E-A3CC-FF5EAEDFC7FC}"/>
              </a:ext>
            </a:extLst>
          </p:cNvPr>
          <p:cNvSpPr txBox="1"/>
          <p:nvPr/>
        </p:nvSpPr>
        <p:spPr>
          <a:xfrm>
            <a:off x="8879021" y="5310668"/>
            <a:ext cx="2143536" cy="461665"/>
          </a:xfrm>
          <a:prstGeom prst="rect">
            <a:avLst/>
          </a:prstGeom>
          <a:solidFill>
            <a:schemeClr val="accent3">
              <a:lumMod val="40000"/>
              <a:lumOff val="60000"/>
            </a:schemeClr>
          </a:solidFill>
        </p:spPr>
        <p:txBody>
          <a:bodyPr wrap="none" rtlCol="0">
            <a:spAutoFit/>
          </a:bodyPr>
          <a:lstStyle/>
          <a:p>
            <a:r>
              <a:rPr lang="en-US" sz="2400" dirty="0">
                <a:latin typeface="Century Gothic" panose="020B0502020202020204" pitchFamily="34" charset="0"/>
              </a:rPr>
              <a:t>crystallisation</a:t>
            </a:r>
          </a:p>
        </p:txBody>
      </p:sp>
    </p:spTree>
    <p:extLst>
      <p:ext uri="{BB962C8B-B14F-4D97-AF65-F5344CB8AC3E}">
        <p14:creationId xmlns:p14="http://schemas.microsoft.com/office/powerpoint/2010/main" val="2137977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grpId="0" nodeType="clickEffect">
                                  <p:stCondLst>
                                    <p:cond delay="0"/>
                                  </p:stCondLst>
                                  <p:childTnLst>
                                    <p:animEffect transition="out" filter="fade">
                                      <p:cBhvr>
                                        <p:cTn id="16" dur="500"/>
                                        <p:tgtEl>
                                          <p:spTgt spid="6"/>
                                        </p:tgtEl>
                                      </p:cBhvr>
                                    </p:animEffect>
                                    <p:set>
                                      <p:cBhvr>
                                        <p:cTn id="17" dur="1" fill="hold">
                                          <p:stCondLst>
                                            <p:cond delay="499"/>
                                          </p:stCondLst>
                                        </p:cTn>
                                        <p:tgtEl>
                                          <p:spTgt spid="6"/>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0" nodeType="clickEffect">
                                  <p:stCondLst>
                                    <p:cond delay="0"/>
                                  </p:stCondLst>
                                  <p:childTnLst>
                                    <p:animEffect transition="out" filter="fade">
                                      <p:cBhvr>
                                        <p:cTn id="26" dur="500"/>
                                        <p:tgtEl>
                                          <p:spTgt spid="7"/>
                                        </p:tgtEl>
                                      </p:cBhvr>
                                    </p:animEffect>
                                    <p:set>
                                      <p:cBhvr>
                                        <p:cTn id="27" dur="1" fill="hold">
                                          <p:stCondLst>
                                            <p:cond delay="499"/>
                                          </p:stCondLst>
                                        </p:cTn>
                                        <p:tgtEl>
                                          <p:spTgt spid="7"/>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xit" presetSubtype="0" fill="hold" grpId="0" nodeType="clickEffect">
                                  <p:stCondLst>
                                    <p:cond delay="0"/>
                                  </p:stCondLst>
                                  <p:childTnLst>
                                    <p:animEffect transition="out" filter="fade">
                                      <p:cBhvr>
                                        <p:cTn id="36" dur="500"/>
                                        <p:tgtEl>
                                          <p:spTgt spid="5"/>
                                        </p:tgtEl>
                                      </p:cBhvr>
                                    </p:animEffect>
                                    <p:set>
                                      <p:cBhvr>
                                        <p:cTn id="37" dur="1" fill="hold">
                                          <p:stCondLst>
                                            <p:cond delay="499"/>
                                          </p:stCondLst>
                                        </p:cTn>
                                        <p:tgtEl>
                                          <p:spTgt spid="5"/>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0FC308B4-D161-314D-BB65-E25B53482892}"/>
              </a:ext>
            </a:extLst>
          </p:cNvPr>
          <p:cNvPicPr>
            <a:picLocks noChangeAspect="1"/>
          </p:cNvPicPr>
          <p:nvPr/>
        </p:nvPicPr>
        <p:blipFill>
          <a:blip r:embed="rId3">
            <a:clrChange>
              <a:clrFrom>
                <a:srgbClr val="FFFFFF"/>
              </a:clrFrom>
              <a:clrTo>
                <a:srgbClr val="FFFFFF">
                  <a:alpha val="0"/>
                </a:srgbClr>
              </a:clrTo>
            </a:clrChange>
          </a:blip>
          <a:stretch>
            <a:fillRect/>
          </a:stretch>
        </p:blipFill>
        <p:spPr>
          <a:xfrm rot="5400000">
            <a:off x="-589069" y="-2505766"/>
            <a:ext cx="12882456" cy="12679681"/>
          </a:xfrm>
          <a:prstGeom prst="rect">
            <a:avLst/>
          </a:prstGeom>
        </p:spPr>
      </p:pic>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a:xfrm>
            <a:off x="540000" y="-508000"/>
            <a:ext cx="10620000" cy="1747520"/>
          </a:xfrm>
        </p:spPr>
        <p:txBody>
          <a:bodyPr>
            <a:normAutofit/>
          </a:bodyPr>
          <a:lstStyle/>
          <a:p>
            <a:br>
              <a:rPr lang="en-GB" dirty="0">
                <a:latin typeface="Century Gothic" panose="020B0502020202020204" pitchFamily="34" charset="0"/>
              </a:rPr>
            </a:br>
            <a:r>
              <a:rPr lang="en-GB" dirty="0">
                <a:latin typeface="Century Gothic" panose="020B0502020202020204" pitchFamily="34" charset="0"/>
              </a:rPr>
              <a:t>These step are in the INCORRECT order</a:t>
            </a:r>
            <a:br>
              <a:rPr lang="en-GB" dirty="0">
                <a:latin typeface="Century Gothic" panose="020B0502020202020204" pitchFamily="34" charset="0"/>
              </a:rPr>
            </a:br>
            <a:br>
              <a:rPr lang="en-GB" dirty="0">
                <a:latin typeface="Century Gothic" panose="020B0502020202020204" pitchFamily="34" charset="0"/>
              </a:rPr>
            </a:br>
            <a:r>
              <a:rPr lang="en-GB" dirty="0">
                <a:latin typeface="Century Gothic" panose="020B0502020202020204" pitchFamily="34" charset="0"/>
              </a:rPr>
              <a:t>Discuss what the correct order should be.</a:t>
            </a:r>
          </a:p>
        </p:txBody>
      </p:sp>
      <p:sp>
        <p:nvSpPr>
          <p:cNvPr id="6" name="TextBox 5">
            <a:extLst>
              <a:ext uri="{FF2B5EF4-FFF2-40B4-BE49-F238E27FC236}">
                <a16:creationId xmlns:a16="http://schemas.microsoft.com/office/drawing/2014/main" id="{A9DB1DFA-1FC6-4FAF-83A4-5A8177B0BFDD}"/>
              </a:ext>
            </a:extLst>
          </p:cNvPr>
          <p:cNvSpPr txBox="1"/>
          <p:nvPr/>
        </p:nvSpPr>
        <p:spPr>
          <a:xfrm>
            <a:off x="955040" y="1698734"/>
            <a:ext cx="10204960" cy="3785652"/>
          </a:xfrm>
          <a:prstGeom prst="rect">
            <a:avLst/>
          </a:prstGeom>
          <a:noFill/>
        </p:spPr>
        <p:txBody>
          <a:bodyPr wrap="square" rtlCol="0">
            <a:spAutoFit/>
          </a:bodyPr>
          <a:lstStyle/>
          <a:p>
            <a:pPr marL="457200" indent="-457200">
              <a:buFont typeface="+mj-lt"/>
              <a:buAutoNum type="alphaUcPeriod"/>
            </a:pPr>
            <a:r>
              <a:rPr lang="en-GB" sz="2400" dirty="0">
                <a:latin typeface="Century Gothic" panose="020B0502020202020204" pitchFamily="34" charset="0"/>
              </a:rPr>
              <a:t>Heat the solution to evaporate the water to form a more concentrated solution. </a:t>
            </a:r>
          </a:p>
          <a:p>
            <a:pPr marL="457200" indent="-457200">
              <a:buFont typeface="+mj-lt"/>
              <a:buAutoNum type="alphaUcPeriod"/>
            </a:pPr>
            <a:endParaRPr lang="en-GB" sz="2400" dirty="0">
              <a:latin typeface="Century Gothic" panose="020B0502020202020204" pitchFamily="34" charset="0"/>
            </a:endParaRPr>
          </a:p>
          <a:p>
            <a:pPr marL="457200" indent="-457200">
              <a:buFont typeface="+mj-lt"/>
              <a:buAutoNum type="alphaUcPeriod"/>
            </a:pPr>
            <a:r>
              <a:rPr lang="en-GB" sz="2400" dirty="0">
                <a:latin typeface="Century Gothic" panose="020B0502020202020204" pitchFamily="34" charset="0"/>
              </a:rPr>
              <a:t>The solid is added to the acid until no more reacts.</a:t>
            </a:r>
          </a:p>
          <a:p>
            <a:pPr marL="457200" indent="-457200">
              <a:buFont typeface="+mj-lt"/>
              <a:buAutoNum type="alphaUcPeriod"/>
            </a:pPr>
            <a:endParaRPr lang="en-GB" sz="2400" dirty="0">
              <a:latin typeface="Century Gothic" panose="020B0502020202020204" pitchFamily="34" charset="0"/>
            </a:endParaRPr>
          </a:p>
          <a:p>
            <a:pPr marL="457200" indent="-457200">
              <a:buFont typeface="+mj-lt"/>
              <a:buAutoNum type="alphaUcPeriod"/>
            </a:pPr>
            <a:r>
              <a:rPr lang="en-GB" sz="2400" dirty="0">
                <a:latin typeface="Century Gothic" panose="020B0502020202020204" pitchFamily="34" charset="0"/>
              </a:rPr>
              <a:t>Pat the salt dry between two pieces of filter paper.</a:t>
            </a:r>
          </a:p>
          <a:p>
            <a:pPr marL="457200" indent="-457200">
              <a:buFont typeface="+mj-lt"/>
              <a:buAutoNum type="alphaUcPeriod"/>
            </a:pPr>
            <a:endParaRPr lang="en-GB" sz="2400" dirty="0">
              <a:latin typeface="Century Gothic" panose="020B0502020202020204" pitchFamily="34" charset="0"/>
            </a:endParaRPr>
          </a:p>
          <a:p>
            <a:pPr marL="457200" indent="-457200">
              <a:buFont typeface="+mj-lt"/>
              <a:buAutoNum type="alphaUcPeriod"/>
            </a:pPr>
            <a:r>
              <a:rPr lang="en-GB" sz="2400" dirty="0">
                <a:latin typeface="Century Gothic" panose="020B0502020202020204" pitchFamily="34" charset="0"/>
              </a:rPr>
              <a:t>This concentrated salt solution is crystallised to produce solid salt.</a:t>
            </a:r>
          </a:p>
          <a:p>
            <a:pPr marL="457200" indent="-457200">
              <a:buFont typeface="+mj-lt"/>
              <a:buAutoNum type="alphaUcPeriod"/>
            </a:pPr>
            <a:endParaRPr lang="en-GB" sz="2400" dirty="0">
              <a:latin typeface="Century Gothic" panose="020B0502020202020204" pitchFamily="34" charset="0"/>
            </a:endParaRPr>
          </a:p>
          <a:p>
            <a:pPr marL="457200" indent="-457200">
              <a:buFont typeface="+mj-lt"/>
              <a:buAutoNum type="alphaUcPeriod"/>
            </a:pPr>
            <a:r>
              <a:rPr lang="en-GB" sz="2400" dirty="0">
                <a:latin typeface="Century Gothic" panose="020B0502020202020204" pitchFamily="34" charset="0"/>
              </a:rPr>
              <a:t>Filter the excess solid off to produce a solution of the salt.</a:t>
            </a:r>
          </a:p>
        </p:txBody>
      </p:sp>
    </p:spTree>
    <p:extLst>
      <p:ext uri="{BB962C8B-B14F-4D97-AF65-F5344CB8AC3E}">
        <p14:creationId xmlns:p14="http://schemas.microsoft.com/office/powerpoint/2010/main" val="26372443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06716" y="63431"/>
            <a:ext cx="10590237" cy="5262979"/>
          </a:xfrm>
          <a:prstGeom prst="rect">
            <a:avLst/>
          </a:prstGeom>
          <a:noFill/>
        </p:spPr>
        <p:txBody>
          <a:bodyPr wrap="square" rtlCol="0">
            <a:spAutoFit/>
          </a:bodyPr>
          <a:lstStyle/>
          <a:p>
            <a:r>
              <a:rPr lang="en-GB" sz="2400" b="1" dirty="0">
                <a:latin typeface="Century Gothic" panose="020B0502020202020204" pitchFamily="34" charset="0"/>
              </a:rPr>
              <a:t>Practical activity: Preparation of a pure dry sample of a soluble salt from an insoluble oxide</a:t>
            </a:r>
          </a:p>
          <a:p>
            <a:endParaRPr lang="en-GB" sz="2400" b="1" dirty="0">
              <a:latin typeface="Century Gothic" panose="020B0502020202020204" pitchFamily="34" charset="0"/>
            </a:endParaRPr>
          </a:p>
          <a:p>
            <a:r>
              <a:rPr lang="en-GB" sz="2400" dirty="0">
                <a:latin typeface="Century Gothic" panose="020B0502020202020204" pitchFamily="34" charset="0"/>
              </a:rPr>
              <a:t>Follow the practical method to prepare a pure dry sample of a salt. Once you have finished, answer the questions below.</a:t>
            </a:r>
          </a:p>
          <a:p>
            <a:pPr marL="457200" indent="-457200">
              <a:buFont typeface="Arial" panose="020B0604020202020204" pitchFamily="34" charset="0"/>
              <a:buChar char="•"/>
            </a:pPr>
            <a:endParaRPr lang="en-GB" sz="2400" dirty="0">
              <a:solidFill>
                <a:srgbClr val="00B050"/>
              </a:solidFill>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Name the chemical processes and techniques involved in the preparation.</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Name the two reactants required to make the salt.</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Write a word equation for the reaction.</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Write a balanced symbol equation for the reaction.</a:t>
            </a:r>
          </a:p>
        </p:txBody>
      </p:sp>
      <p:sp>
        <p:nvSpPr>
          <p:cNvPr id="17" name="TextBox 16">
            <a:extLst>
              <a:ext uri="{FF2B5EF4-FFF2-40B4-BE49-F238E27FC236}">
                <a16:creationId xmlns:a16="http://schemas.microsoft.com/office/drawing/2014/main" id="{C7A4F6EF-B4DF-4820-871E-B7E006FEA797}"/>
              </a:ext>
            </a:extLst>
          </p:cNvPr>
          <p:cNvSpPr txBox="1"/>
          <p:nvPr/>
        </p:nvSpPr>
        <p:spPr>
          <a:xfrm>
            <a:off x="696605" y="2967335"/>
            <a:ext cx="7851017"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Neutralisation, filtration, evaporation, crystallisation</a:t>
            </a:r>
          </a:p>
        </p:txBody>
      </p:sp>
      <p:sp>
        <p:nvSpPr>
          <p:cNvPr id="18" name="TextBox 17">
            <a:extLst>
              <a:ext uri="{FF2B5EF4-FFF2-40B4-BE49-F238E27FC236}">
                <a16:creationId xmlns:a16="http://schemas.microsoft.com/office/drawing/2014/main" id="{5E62186D-746F-4A2D-B8E0-D46FEADC218F}"/>
              </a:ext>
            </a:extLst>
          </p:cNvPr>
          <p:cNvSpPr txBox="1"/>
          <p:nvPr/>
        </p:nvSpPr>
        <p:spPr>
          <a:xfrm>
            <a:off x="696604" y="3718875"/>
            <a:ext cx="7851017"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Sulfuric acid and copper oxide.</a:t>
            </a:r>
          </a:p>
        </p:txBody>
      </p:sp>
      <p:sp>
        <p:nvSpPr>
          <p:cNvPr id="19" name="TextBox 18">
            <a:extLst>
              <a:ext uri="{FF2B5EF4-FFF2-40B4-BE49-F238E27FC236}">
                <a16:creationId xmlns:a16="http://schemas.microsoft.com/office/drawing/2014/main" id="{3B7F9D05-7800-4DAF-9143-4EE2AA2D3635}"/>
              </a:ext>
            </a:extLst>
          </p:cNvPr>
          <p:cNvSpPr txBox="1"/>
          <p:nvPr/>
        </p:nvSpPr>
        <p:spPr>
          <a:xfrm>
            <a:off x="696604" y="4403080"/>
            <a:ext cx="8639844"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Sulfuric acid + copper oxide </a:t>
            </a:r>
            <a:r>
              <a:rPr lang="en-GB" sz="2400" b="1" dirty="0">
                <a:solidFill>
                  <a:schemeClr val="accent1"/>
                </a:solidFill>
                <a:latin typeface="Century Gothic" panose="020B0502020202020204" pitchFamily="34" charset="0"/>
                <a:sym typeface="Wingdings" panose="05000000000000000000" pitchFamily="2" charset="2"/>
              </a:rPr>
              <a:t> copper sulfate + water</a:t>
            </a:r>
            <a:endParaRPr lang="en-GB" sz="2400" b="1" dirty="0">
              <a:solidFill>
                <a:schemeClr val="accent1"/>
              </a:solidFill>
              <a:latin typeface="Century Gothic" panose="020B0502020202020204" pitchFamily="34" charset="0"/>
            </a:endParaRPr>
          </a:p>
        </p:txBody>
      </p:sp>
      <p:sp>
        <p:nvSpPr>
          <p:cNvPr id="20" name="TextBox 19">
            <a:extLst>
              <a:ext uri="{FF2B5EF4-FFF2-40B4-BE49-F238E27FC236}">
                <a16:creationId xmlns:a16="http://schemas.microsoft.com/office/drawing/2014/main" id="{B8A296EA-E819-4ACB-8FBF-274075D22517}"/>
              </a:ext>
            </a:extLst>
          </p:cNvPr>
          <p:cNvSpPr txBox="1"/>
          <p:nvPr/>
        </p:nvSpPr>
        <p:spPr>
          <a:xfrm>
            <a:off x="696603" y="5206848"/>
            <a:ext cx="7851017"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H</a:t>
            </a:r>
            <a:r>
              <a:rPr lang="en-GB" sz="2400" b="1" baseline="-25000" dirty="0">
                <a:solidFill>
                  <a:schemeClr val="accent1"/>
                </a:solidFill>
                <a:latin typeface="Century Gothic" panose="020B0502020202020204" pitchFamily="34" charset="0"/>
              </a:rPr>
              <a:t>2</a:t>
            </a:r>
            <a:r>
              <a:rPr lang="en-GB" sz="2400" b="1" dirty="0">
                <a:solidFill>
                  <a:schemeClr val="accent1"/>
                </a:solidFill>
                <a:latin typeface="Century Gothic" panose="020B0502020202020204" pitchFamily="34" charset="0"/>
              </a:rPr>
              <a:t>SO</a:t>
            </a:r>
            <a:r>
              <a:rPr lang="en-GB" sz="2400" b="1" baseline="-25000" dirty="0">
                <a:solidFill>
                  <a:schemeClr val="accent1"/>
                </a:solidFill>
                <a:latin typeface="Century Gothic" panose="020B0502020202020204" pitchFamily="34" charset="0"/>
              </a:rPr>
              <a:t>4</a:t>
            </a:r>
            <a:r>
              <a:rPr lang="en-GB" sz="2400" b="1" dirty="0">
                <a:solidFill>
                  <a:schemeClr val="accent1"/>
                </a:solidFill>
                <a:latin typeface="Century Gothic" panose="020B0502020202020204" pitchFamily="34" charset="0"/>
              </a:rPr>
              <a:t> + </a:t>
            </a:r>
            <a:r>
              <a:rPr lang="en-GB" sz="2400" b="1" dirty="0" err="1">
                <a:solidFill>
                  <a:schemeClr val="accent1"/>
                </a:solidFill>
                <a:latin typeface="Century Gothic" panose="020B0502020202020204" pitchFamily="34" charset="0"/>
              </a:rPr>
              <a:t>CuO</a:t>
            </a:r>
            <a:r>
              <a:rPr lang="en-GB" sz="2400" b="1" dirty="0">
                <a:solidFill>
                  <a:schemeClr val="accent1"/>
                </a:solidFill>
                <a:latin typeface="Century Gothic" panose="020B0502020202020204" pitchFamily="34" charset="0"/>
              </a:rPr>
              <a:t> </a:t>
            </a:r>
            <a:r>
              <a:rPr lang="en-GB" sz="2400" b="1" dirty="0">
                <a:solidFill>
                  <a:schemeClr val="accent1"/>
                </a:solidFill>
                <a:latin typeface="Century Gothic" panose="020B0502020202020204" pitchFamily="34" charset="0"/>
                <a:sym typeface="Wingdings" panose="05000000000000000000" pitchFamily="2" charset="2"/>
              </a:rPr>
              <a:t> CuSO</a:t>
            </a:r>
            <a:r>
              <a:rPr lang="en-GB" sz="2400" b="1" baseline="-25000" dirty="0">
                <a:solidFill>
                  <a:schemeClr val="accent1"/>
                </a:solidFill>
                <a:latin typeface="Century Gothic" panose="020B0502020202020204" pitchFamily="34" charset="0"/>
                <a:sym typeface="Wingdings" panose="05000000000000000000" pitchFamily="2" charset="2"/>
              </a:rPr>
              <a:t>4</a:t>
            </a:r>
            <a:r>
              <a:rPr lang="en-GB" sz="2400" b="1" dirty="0">
                <a:solidFill>
                  <a:schemeClr val="accent1"/>
                </a:solidFill>
                <a:latin typeface="Century Gothic" panose="020B0502020202020204" pitchFamily="34" charset="0"/>
                <a:sym typeface="Wingdings" panose="05000000000000000000" pitchFamily="2" charset="2"/>
              </a:rPr>
              <a:t> + H</a:t>
            </a:r>
            <a:r>
              <a:rPr lang="en-GB" sz="2400" b="1" baseline="-25000" dirty="0">
                <a:solidFill>
                  <a:schemeClr val="accent1"/>
                </a:solidFill>
                <a:latin typeface="Century Gothic" panose="020B0502020202020204" pitchFamily="34" charset="0"/>
                <a:sym typeface="Wingdings" panose="05000000000000000000" pitchFamily="2" charset="2"/>
              </a:rPr>
              <a:t>2</a:t>
            </a:r>
            <a:r>
              <a:rPr lang="en-GB" sz="2400" b="1" dirty="0">
                <a:solidFill>
                  <a:schemeClr val="accent1"/>
                </a:solidFill>
                <a:latin typeface="Century Gothic" panose="020B0502020202020204" pitchFamily="34" charset="0"/>
                <a:sym typeface="Wingdings" panose="05000000000000000000" pitchFamily="2" charset="2"/>
              </a:rPr>
              <a:t>O</a:t>
            </a:r>
            <a:endParaRPr lang="en-GB" sz="2400" b="1"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1380889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a:latin typeface="Century Gothic" panose="020B0502020202020204" pitchFamily="34" charset="0"/>
              </a:rPr>
              <a:t>Drill</a:t>
            </a:r>
            <a:endParaRPr lang="en-US" sz="280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5" y="915710"/>
            <a:ext cx="11472115" cy="6001643"/>
          </a:xfrm>
          <a:prstGeom prst="rect">
            <a:avLst/>
          </a:prstGeom>
          <a:noFill/>
        </p:spPr>
        <p:txBody>
          <a:bodyPr wrap="square">
            <a:spAutoFit/>
          </a:bodyPr>
          <a:lstStyle/>
          <a:p>
            <a:pPr marL="457200" indent="-457200">
              <a:buFont typeface="+mj-lt"/>
              <a:buAutoNum type="arabicPeriod"/>
            </a:pPr>
            <a:r>
              <a:rPr lang="en-GB" sz="2400" dirty="0">
                <a:latin typeface="Century Gothic" panose="020B0502020202020204" pitchFamily="34" charset="0"/>
              </a:rPr>
              <a:t>Acid is added to a metal oxide. What is the name of this reaction?</a:t>
            </a:r>
          </a:p>
          <a:p>
            <a:pPr marL="457200" indent="-457200">
              <a:buFontTx/>
              <a:buAutoNum type="arabicPeriod"/>
            </a:pPr>
            <a:r>
              <a:rPr lang="en-GB" sz="2400" dirty="0">
                <a:latin typeface="Century Gothic" panose="020B0502020202020204" pitchFamily="34" charset="0"/>
              </a:rPr>
              <a:t>How are crystals made from this reaction?
Whilst preparing a soluble salt excess solid metal oxide is added. Why is this?</a:t>
            </a:r>
          </a:p>
          <a:p>
            <a:pPr marL="457200" indent="-457200">
              <a:buAutoNum type="arabicPeriod"/>
            </a:pPr>
            <a:r>
              <a:rPr lang="en-GB" sz="2400" dirty="0">
                <a:latin typeface="Century Gothic" panose="020B0502020202020204" pitchFamily="34" charset="0"/>
              </a:rPr>
              <a:t>You have a mixture of insoluble copper oxide and dissolved copper sulfate. How will you separate them?
A soluble salt is heated, and it becomes a more concentrated solution. What is the name of this process?</a:t>
            </a:r>
          </a:p>
          <a:p>
            <a:pPr marL="457200" indent="-457200">
              <a:buAutoNum type="arabicPeriod"/>
            </a:pPr>
            <a:r>
              <a:rPr lang="en-GB" sz="2400" dirty="0">
                <a:latin typeface="Century Gothic" panose="020B0502020202020204" pitchFamily="34" charset="0"/>
              </a:rPr>
              <a:t>What is the hazard for an acid?</a:t>
            </a:r>
          </a:p>
          <a:p>
            <a:pPr marL="457200" indent="-457200">
              <a:buAutoNum type="arabicPeriod"/>
            </a:pPr>
            <a:r>
              <a:rPr lang="en-GB" sz="2400" dirty="0">
                <a:latin typeface="Century Gothic" panose="020B0502020202020204" pitchFamily="34" charset="0"/>
              </a:rPr>
              <a:t>What precaution must you take for an acid?</a:t>
            </a:r>
          </a:p>
          <a:p>
            <a:pPr marL="457200" indent="-457200">
              <a:buAutoNum type="arabicPeriod"/>
            </a:pPr>
            <a:r>
              <a:rPr lang="en-GB" sz="2400" dirty="0">
                <a:latin typeface="Century Gothic" panose="020B0502020202020204" pitchFamily="34" charset="0"/>
              </a:rPr>
              <a:t>What precaution must you take for hot apparatus and Bunsen burners?</a:t>
            </a: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p:txBody>
      </p:sp>
    </p:spTree>
    <p:extLst>
      <p:ext uri="{BB962C8B-B14F-4D97-AF65-F5344CB8AC3E}">
        <p14:creationId xmlns:p14="http://schemas.microsoft.com/office/powerpoint/2010/main" val="3533838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479606" y="869517"/>
            <a:ext cx="10862162" cy="5262979"/>
          </a:xfrm>
          <a:prstGeom prst="rect">
            <a:avLst/>
          </a:prstGeom>
          <a:noFill/>
        </p:spPr>
        <p:txBody>
          <a:bodyPr wrap="square">
            <a:spAutoFit/>
          </a:bodyPr>
          <a:lstStyle/>
          <a:p>
            <a:pPr marL="457200" indent="-457200">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A neutralisation reaction</a:t>
            </a:r>
            <a:endParaRPr lang="en-GB" sz="2400" b="1" baseline="30000" dirty="0">
              <a:solidFill>
                <a:schemeClr val="accent2">
                  <a:lumMod val="60000"/>
                  <a:lumOff val="40000"/>
                </a:schemeClr>
              </a:solidFill>
              <a:latin typeface="Century Gothic" panose="020B0502020202020204" pitchFamily="34" charset="0"/>
              <a:cs typeface="Calibri" panose="020F0502020204030204" pitchFamily="34" charset="0"/>
            </a:endParaRPr>
          </a:p>
          <a:p>
            <a:pPr marL="457200" indent="-457200">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Heating a soluble salt until all the water has evaporated</a:t>
            </a:r>
          </a:p>
          <a:p>
            <a:pPr marL="457200" indent="-457200">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To ensure that all the acid has reacted excess metal oxide is added</a:t>
            </a:r>
          </a:p>
          <a:p>
            <a:pPr marL="457200" indent="-457200">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Copper oxide can be separated from solution using filtration</a:t>
            </a:r>
          </a:p>
          <a:p>
            <a:pPr marL="457200" indent="-457200">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Evaporation is the process where a less concentrated solution becomes more concentrated</a:t>
            </a:r>
          </a:p>
          <a:p>
            <a:pPr marL="457200" indent="-457200">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Hazard for an acid: If it is concentrated, then its corrosive, if it is dilute, then it can be irritating</a:t>
            </a: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The precaution for an acid is to use a more dilute acid where possible. </a:t>
            </a:r>
            <a:r>
              <a:rPr lang="en-US" sz="2400" b="1" dirty="0">
                <a:solidFill>
                  <a:schemeClr val="accent2">
                    <a:lumMod val="60000"/>
                    <a:lumOff val="40000"/>
                  </a:schemeClr>
                </a:solidFill>
                <a:latin typeface="Century Gothic" panose="020B0502020202020204" pitchFamily="34" charset="0"/>
                <a:cs typeface="Calibri" panose="020F0502020204030204" pitchFamily="34" charset="0"/>
              </a:rPr>
              <a:t>Ensure containers are kept away from edge of bench</a:t>
            </a:r>
          </a:p>
          <a:p>
            <a:pPr marL="457200" indent="-457200">
              <a:buFontTx/>
              <a:buAutoNum type="arabicPeriod"/>
            </a:pPr>
            <a:r>
              <a:rPr lang="en-US" sz="2400" b="1" dirty="0">
                <a:solidFill>
                  <a:schemeClr val="accent2">
                    <a:lumMod val="60000"/>
                    <a:lumOff val="40000"/>
                  </a:schemeClr>
                </a:solidFill>
                <a:latin typeface="Century Gothic" panose="020B0502020202020204" pitchFamily="34" charset="0"/>
                <a:cs typeface="Calibri" panose="020F0502020204030204" pitchFamily="34" charset="0"/>
              </a:rPr>
              <a:t>Precautions for hot substances and Bunsen burner: Do not touch apparatus until it cools down. Turn off Bunsen when not in use. Tie back hair and stand up</a:t>
            </a:r>
          </a:p>
          <a:p>
            <a:pPr marL="457200" indent="-457200">
              <a:buAutoNum type="arabicPeriod"/>
            </a:pPr>
            <a:endParaRPr lang="en-GB" sz="2400" b="1" dirty="0">
              <a:solidFill>
                <a:schemeClr val="accent2">
                  <a:lumMod val="60000"/>
                  <a:lumOff val="40000"/>
                </a:schemeClr>
              </a:solidFill>
              <a:latin typeface="Calibri" panose="020F0502020204030204" pitchFamily="34" charset="0"/>
              <a:cs typeface="Calibri" panose="020F0502020204030204" pitchFamily="34" charset="0"/>
            </a:endParaRP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a:latin typeface="Century Gothic" panose="020B0502020202020204" pitchFamily="34" charset="0"/>
              </a:rPr>
              <a:t>Drill answers</a:t>
            </a:r>
            <a:endParaRPr lang="en-US" sz="2800">
              <a:latin typeface="Century Gothic" panose="020B0502020202020204" pitchFamily="34" charset="0"/>
            </a:endParaRPr>
          </a:p>
        </p:txBody>
      </p:sp>
    </p:spTree>
    <p:extLst>
      <p:ext uri="{BB962C8B-B14F-4D97-AF65-F5344CB8AC3E}">
        <p14:creationId xmlns:p14="http://schemas.microsoft.com/office/powerpoint/2010/main" val="92841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FC6A5-D091-4F45-9C20-061C5FADCCC8}"/>
              </a:ext>
            </a:extLst>
          </p:cNvPr>
          <p:cNvSpPr>
            <a:spLocks noGrp="1"/>
          </p:cNvSpPr>
          <p:nvPr>
            <p:ph type="title" idx="4294967295"/>
          </p:nvPr>
        </p:nvSpPr>
        <p:spPr>
          <a:xfrm>
            <a:off x="256674" y="0"/>
            <a:ext cx="10620375" cy="720725"/>
          </a:xfrm>
        </p:spPr>
        <p:txBody>
          <a:bodyPr>
            <a:normAutofit/>
          </a:bodyPr>
          <a:lstStyle/>
          <a:p>
            <a:r>
              <a:rPr lang="en-GB" sz="2600" b="1" dirty="0">
                <a:latin typeface="Century Gothic" panose="020B0502020202020204" pitchFamily="34" charset="0"/>
              </a:rPr>
              <a:t>I: Preparing a soluble salt</a:t>
            </a:r>
            <a:endParaRPr lang="en-US" sz="2600" b="1" dirty="0"/>
          </a:p>
        </p:txBody>
      </p:sp>
      <p:sp>
        <p:nvSpPr>
          <p:cNvPr id="3" name="TextBox 2">
            <a:extLst>
              <a:ext uri="{FF2B5EF4-FFF2-40B4-BE49-F238E27FC236}">
                <a16:creationId xmlns:a16="http://schemas.microsoft.com/office/drawing/2014/main" id="{4CF670E4-94FC-6D49-96DE-6DB713480CB2}"/>
              </a:ext>
            </a:extLst>
          </p:cNvPr>
          <p:cNvSpPr txBox="1"/>
          <p:nvPr/>
        </p:nvSpPr>
        <p:spPr>
          <a:xfrm>
            <a:off x="540000" y="1103995"/>
            <a:ext cx="9395307" cy="4893647"/>
          </a:xfrm>
          <a:prstGeom prst="rect">
            <a:avLst/>
          </a:prstGeom>
          <a:noFill/>
        </p:spPr>
        <p:txBody>
          <a:bodyPr wrap="square" rtlCol="0">
            <a:spAutoFit/>
          </a:bodyPr>
          <a:lstStyle/>
          <a:p>
            <a:pPr marL="457200" indent="-457200">
              <a:buFont typeface="+mj-lt"/>
              <a:buAutoNum type="arabicPeriod"/>
            </a:pPr>
            <a:r>
              <a:rPr lang="en-GB" sz="2400" dirty="0">
                <a:latin typeface="Century Gothic" panose="020B0502020202020204" pitchFamily="34" charset="0"/>
              </a:rPr>
              <a:t>Heat the acid gently</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The </a:t>
            </a:r>
            <a:r>
              <a:rPr lang="en-GB" sz="2400" b="1" dirty="0">
                <a:latin typeface="Century Gothic" panose="020B0502020202020204" pitchFamily="34" charset="0"/>
              </a:rPr>
              <a:t>solid</a:t>
            </a:r>
            <a:r>
              <a:rPr lang="en-GB" sz="2400" dirty="0">
                <a:latin typeface="Century Gothic" panose="020B0502020202020204" pitchFamily="34" charset="0"/>
              </a:rPr>
              <a:t> is added to the acid until </a:t>
            </a:r>
            <a:r>
              <a:rPr lang="en-GB" sz="2400" b="1" dirty="0">
                <a:latin typeface="Century Gothic" panose="020B0502020202020204" pitchFamily="34" charset="0"/>
              </a:rPr>
              <a:t>no more reacts</a:t>
            </a:r>
            <a:r>
              <a:rPr lang="en-GB" sz="2400" dirty="0">
                <a:latin typeface="Century Gothic" panose="020B0502020202020204" pitchFamily="34" charset="0"/>
              </a:rPr>
              <a:t>.</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Excess</a:t>
            </a:r>
            <a:r>
              <a:rPr lang="en-GB" sz="2400" b="1" dirty="0">
                <a:latin typeface="Century Gothic" panose="020B0502020202020204" pitchFamily="34" charset="0"/>
              </a:rPr>
              <a:t> solid </a:t>
            </a:r>
            <a:r>
              <a:rPr lang="en-GB" sz="2400" dirty="0">
                <a:latin typeface="Century Gothic" panose="020B0502020202020204" pitchFamily="34" charset="0"/>
              </a:rPr>
              <a:t>is </a:t>
            </a:r>
            <a:r>
              <a:rPr lang="en-GB" sz="2400" b="1" dirty="0">
                <a:latin typeface="Century Gothic" panose="020B0502020202020204" pitchFamily="34" charset="0"/>
              </a:rPr>
              <a:t>filtered</a:t>
            </a:r>
            <a:r>
              <a:rPr lang="en-GB" sz="2400" dirty="0">
                <a:latin typeface="Century Gothic" panose="020B0502020202020204" pitchFamily="34" charset="0"/>
              </a:rPr>
              <a:t> off to produce a solution of the salt.</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The solution is heated to evaporate the water to form a more </a:t>
            </a:r>
            <a:r>
              <a:rPr lang="en-GB" sz="2400" b="1" dirty="0">
                <a:latin typeface="Century Gothic" panose="020B0502020202020204" pitchFamily="34" charset="0"/>
              </a:rPr>
              <a:t>concentrated solution. </a:t>
            </a:r>
          </a:p>
          <a:p>
            <a:pPr marL="457200" indent="-457200">
              <a:buFont typeface="+mj-lt"/>
              <a:buAutoNum type="arabicPeriod"/>
            </a:pPr>
            <a:endParaRPr lang="en-GB" sz="2400" b="1"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This concentrated salt solution is </a:t>
            </a:r>
            <a:r>
              <a:rPr lang="en-GB" sz="2400" b="1" dirty="0">
                <a:latin typeface="Century Gothic" panose="020B0502020202020204" pitchFamily="34" charset="0"/>
              </a:rPr>
              <a:t>crystallised</a:t>
            </a:r>
            <a:r>
              <a:rPr lang="en-GB" sz="2400" dirty="0">
                <a:latin typeface="Century Gothic" panose="020B0502020202020204" pitchFamily="34" charset="0"/>
              </a:rPr>
              <a:t> to produce solid salt. </a:t>
            </a:r>
          </a:p>
          <a:p>
            <a:pPr marL="457200" indent="-457200">
              <a:buFont typeface="+mj-lt"/>
              <a:buAutoNum type="arabicPeriod"/>
            </a:pPr>
            <a:endParaRPr lang="en-GB" sz="2400" b="1"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The salt is patted </a:t>
            </a:r>
            <a:r>
              <a:rPr lang="en-GB" sz="2400" b="1" dirty="0">
                <a:latin typeface="Century Gothic" panose="020B0502020202020204" pitchFamily="34" charset="0"/>
              </a:rPr>
              <a:t>dry</a:t>
            </a:r>
            <a:r>
              <a:rPr lang="en-GB" sz="2400" dirty="0">
                <a:latin typeface="Century Gothic" panose="020B0502020202020204" pitchFamily="34" charset="0"/>
              </a:rPr>
              <a:t> between two pieces of filter paper.</a:t>
            </a:r>
            <a:endParaRPr lang="en-US" sz="2400" dirty="0"/>
          </a:p>
        </p:txBody>
      </p:sp>
      <p:pic>
        <p:nvPicPr>
          <p:cNvPr id="4" name="Picture 3">
            <a:extLst>
              <a:ext uri="{FF2B5EF4-FFF2-40B4-BE49-F238E27FC236}">
                <a16:creationId xmlns:a16="http://schemas.microsoft.com/office/drawing/2014/main" id="{1A651C48-0145-6641-9449-A959B710DCED}"/>
              </a:ext>
            </a:extLst>
          </p:cNvPr>
          <p:cNvPicPr>
            <a:picLocks noChangeAspect="1"/>
          </p:cNvPicPr>
          <p:nvPr/>
        </p:nvPicPr>
        <p:blipFill>
          <a:blip r:embed="rId3"/>
          <a:stretch>
            <a:fillRect/>
          </a:stretch>
        </p:blipFill>
        <p:spPr>
          <a:xfrm>
            <a:off x="10094808" y="1103995"/>
            <a:ext cx="1246412" cy="1372379"/>
          </a:xfrm>
          <a:prstGeom prst="rect">
            <a:avLst/>
          </a:prstGeom>
        </p:spPr>
      </p:pic>
      <p:pic>
        <p:nvPicPr>
          <p:cNvPr id="5" name="Picture 4">
            <a:extLst>
              <a:ext uri="{FF2B5EF4-FFF2-40B4-BE49-F238E27FC236}">
                <a16:creationId xmlns:a16="http://schemas.microsoft.com/office/drawing/2014/main" id="{C60EF69E-EF42-5A4C-84EF-B5BA12133E28}"/>
              </a:ext>
            </a:extLst>
          </p:cNvPr>
          <p:cNvPicPr>
            <a:picLocks noChangeAspect="1"/>
          </p:cNvPicPr>
          <p:nvPr/>
        </p:nvPicPr>
        <p:blipFill>
          <a:blip r:embed="rId4"/>
          <a:stretch>
            <a:fillRect/>
          </a:stretch>
        </p:blipFill>
        <p:spPr>
          <a:xfrm>
            <a:off x="10106816" y="2582153"/>
            <a:ext cx="1213495" cy="1572027"/>
          </a:xfrm>
          <a:prstGeom prst="rect">
            <a:avLst/>
          </a:prstGeom>
        </p:spPr>
      </p:pic>
      <p:pic>
        <p:nvPicPr>
          <p:cNvPr id="6" name="Picture 5">
            <a:extLst>
              <a:ext uri="{FF2B5EF4-FFF2-40B4-BE49-F238E27FC236}">
                <a16:creationId xmlns:a16="http://schemas.microsoft.com/office/drawing/2014/main" id="{32DDA511-790A-B241-91FF-384DE98CF1B2}"/>
              </a:ext>
            </a:extLst>
          </p:cNvPr>
          <p:cNvPicPr>
            <a:picLocks noChangeAspect="1"/>
          </p:cNvPicPr>
          <p:nvPr/>
        </p:nvPicPr>
        <p:blipFill>
          <a:blip r:embed="rId5"/>
          <a:stretch>
            <a:fillRect/>
          </a:stretch>
        </p:blipFill>
        <p:spPr>
          <a:xfrm>
            <a:off x="10107937" y="4393240"/>
            <a:ext cx="1212373" cy="1223008"/>
          </a:xfrm>
          <a:prstGeom prst="rect">
            <a:avLst/>
          </a:prstGeom>
        </p:spPr>
      </p:pic>
    </p:spTree>
    <p:extLst>
      <p:ext uri="{BB962C8B-B14F-4D97-AF65-F5344CB8AC3E}">
        <p14:creationId xmlns:p14="http://schemas.microsoft.com/office/powerpoint/2010/main" val="10709247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38BD3D1-C602-476B-9ED5-198C26001B3D}"/>
              </a:ext>
            </a:extLst>
          </p:cNvPr>
          <p:cNvSpPr txBox="1"/>
          <p:nvPr/>
        </p:nvSpPr>
        <p:spPr>
          <a:xfrm>
            <a:off x="170794" y="741242"/>
            <a:ext cx="10621357" cy="461665"/>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how to prepare pure dry crystals of copper sulfate.</a:t>
            </a:r>
          </a:p>
        </p:txBody>
      </p:sp>
      <p:sp>
        <p:nvSpPr>
          <p:cNvPr id="11" name="Title 2">
            <a:extLst>
              <a:ext uri="{FF2B5EF4-FFF2-40B4-BE49-F238E27FC236}">
                <a16:creationId xmlns:a16="http://schemas.microsoft.com/office/drawing/2014/main" id="{CB3FC8D1-97C6-4353-9218-393AFFC6FBDC}"/>
              </a:ext>
            </a:extLst>
          </p:cNvPr>
          <p:cNvSpPr txBox="1">
            <a:spLocks/>
          </p:cNvSpPr>
          <p:nvPr/>
        </p:nvSpPr>
        <p:spPr>
          <a:xfrm>
            <a:off x="254867" y="102483"/>
            <a:ext cx="11217987" cy="461665"/>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GB" dirty="0">
                <a:latin typeface="Century Gothic" panose="020B0502020202020204" pitchFamily="34" charset="0"/>
              </a:rPr>
              <a:t>We: Preparing a soluble salt</a:t>
            </a:r>
            <a:endParaRPr lang="en-GB" i="1" dirty="0">
              <a:latin typeface="Century Gothic" panose="020B0502020202020204" pitchFamily="34" charset="0"/>
            </a:endParaRPr>
          </a:p>
        </p:txBody>
      </p:sp>
      <p:sp>
        <p:nvSpPr>
          <p:cNvPr id="13" name="TextBox 12">
            <a:extLst>
              <a:ext uri="{FF2B5EF4-FFF2-40B4-BE49-F238E27FC236}">
                <a16:creationId xmlns:a16="http://schemas.microsoft.com/office/drawing/2014/main" id="{DEDA438C-E435-8D44-A5F0-5C5010151EBB}"/>
              </a:ext>
            </a:extLst>
          </p:cNvPr>
          <p:cNvSpPr txBox="1"/>
          <p:nvPr/>
        </p:nvSpPr>
        <p:spPr>
          <a:xfrm>
            <a:off x="190699" y="1418918"/>
            <a:ext cx="6769538" cy="400110"/>
          </a:xfrm>
          <a:prstGeom prst="rect">
            <a:avLst/>
          </a:prstGeom>
          <a:noFill/>
        </p:spPr>
        <p:txBody>
          <a:bodyPr wrap="square" rtlCol="0">
            <a:spAutoFit/>
          </a:bodyPr>
          <a:lstStyle/>
          <a:p>
            <a:r>
              <a:rPr lang="en-GB" sz="2000" dirty="0">
                <a:latin typeface="Century Gothic" panose="020B0502020202020204" pitchFamily="34" charset="0"/>
              </a:rPr>
              <a:t>Describe what is happening in each stage.</a:t>
            </a:r>
          </a:p>
        </p:txBody>
      </p:sp>
      <p:pic>
        <p:nvPicPr>
          <p:cNvPr id="4" name="Picture 3">
            <a:extLst>
              <a:ext uri="{FF2B5EF4-FFF2-40B4-BE49-F238E27FC236}">
                <a16:creationId xmlns:a16="http://schemas.microsoft.com/office/drawing/2014/main" id="{3AB3DF05-C125-8D38-FCB2-A9F8902CDBDB}"/>
              </a:ext>
            </a:extLst>
          </p:cNvPr>
          <p:cNvPicPr>
            <a:picLocks noChangeAspect="1"/>
          </p:cNvPicPr>
          <p:nvPr/>
        </p:nvPicPr>
        <p:blipFill rotWithShape="1">
          <a:blip r:embed="rId3"/>
          <a:srcRect l="72391" t="31111" r="5899" b="38550"/>
          <a:stretch/>
        </p:blipFill>
        <p:spPr>
          <a:xfrm>
            <a:off x="6030239" y="2071406"/>
            <a:ext cx="2293132" cy="1802508"/>
          </a:xfrm>
          <a:prstGeom prst="rect">
            <a:avLst/>
          </a:prstGeom>
        </p:spPr>
      </p:pic>
      <p:pic>
        <p:nvPicPr>
          <p:cNvPr id="3" name="Picture 2">
            <a:extLst>
              <a:ext uri="{FF2B5EF4-FFF2-40B4-BE49-F238E27FC236}">
                <a16:creationId xmlns:a16="http://schemas.microsoft.com/office/drawing/2014/main" id="{12115B16-26DF-55B0-EAE0-58FDC5BF7968}"/>
              </a:ext>
            </a:extLst>
          </p:cNvPr>
          <p:cNvPicPr>
            <a:picLocks noChangeAspect="1"/>
          </p:cNvPicPr>
          <p:nvPr/>
        </p:nvPicPr>
        <p:blipFill>
          <a:blip r:embed="rId4"/>
          <a:stretch>
            <a:fillRect/>
          </a:stretch>
        </p:blipFill>
        <p:spPr>
          <a:xfrm>
            <a:off x="432729" y="4785396"/>
            <a:ext cx="1213495" cy="1572027"/>
          </a:xfrm>
          <a:prstGeom prst="rect">
            <a:avLst/>
          </a:prstGeom>
        </p:spPr>
      </p:pic>
      <p:pic>
        <p:nvPicPr>
          <p:cNvPr id="5" name="Picture 4">
            <a:extLst>
              <a:ext uri="{FF2B5EF4-FFF2-40B4-BE49-F238E27FC236}">
                <a16:creationId xmlns:a16="http://schemas.microsoft.com/office/drawing/2014/main" id="{013C35AE-4B59-A1D0-82B8-CE6BFDE2D8DE}"/>
              </a:ext>
            </a:extLst>
          </p:cNvPr>
          <p:cNvPicPr>
            <a:picLocks noChangeAspect="1"/>
          </p:cNvPicPr>
          <p:nvPr/>
        </p:nvPicPr>
        <p:blipFill>
          <a:blip r:embed="rId5"/>
          <a:stretch>
            <a:fillRect/>
          </a:stretch>
        </p:blipFill>
        <p:spPr>
          <a:xfrm>
            <a:off x="248483" y="2251849"/>
            <a:ext cx="1246412" cy="1372379"/>
          </a:xfrm>
          <a:prstGeom prst="rect">
            <a:avLst/>
          </a:prstGeom>
        </p:spPr>
      </p:pic>
      <p:sp>
        <p:nvSpPr>
          <p:cNvPr id="7" name="TextBox 6">
            <a:extLst>
              <a:ext uri="{FF2B5EF4-FFF2-40B4-BE49-F238E27FC236}">
                <a16:creationId xmlns:a16="http://schemas.microsoft.com/office/drawing/2014/main" id="{FA901F4E-3FA7-48ED-E0CA-E7B8003202D9}"/>
              </a:ext>
            </a:extLst>
          </p:cNvPr>
          <p:cNvSpPr txBox="1"/>
          <p:nvPr/>
        </p:nvSpPr>
        <p:spPr>
          <a:xfrm>
            <a:off x="8216347" y="2131151"/>
            <a:ext cx="3256507" cy="2523768"/>
          </a:xfrm>
          <a:prstGeom prst="rect">
            <a:avLst/>
          </a:prstGeom>
          <a:noFill/>
        </p:spPr>
        <p:txBody>
          <a:bodyPr wrap="square" rtlCol="0">
            <a:spAutoFit/>
          </a:bodyPr>
          <a:lstStyle/>
          <a:p>
            <a:r>
              <a:rPr lang="en-GB" sz="2000" dirty="0">
                <a:solidFill>
                  <a:schemeClr val="accent1"/>
                </a:solidFill>
                <a:latin typeface="Century Gothic" panose="020B0502020202020204" pitchFamily="34" charset="0"/>
              </a:rPr>
              <a:t>Set up a water bath and place the evaporating basin containing copper sulfate solution. Warm this gently until most of the water has evaporated</a:t>
            </a:r>
          </a:p>
          <a:p>
            <a:endParaRPr lang="en-GB" dirty="0">
              <a:solidFill>
                <a:schemeClr val="accent1"/>
              </a:solidFill>
              <a:latin typeface="Century Gothic" panose="020B0502020202020204" pitchFamily="34" charset="0"/>
            </a:endParaRPr>
          </a:p>
        </p:txBody>
      </p:sp>
      <p:sp>
        <p:nvSpPr>
          <p:cNvPr id="10" name="TextBox 9">
            <a:extLst>
              <a:ext uri="{FF2B5EF4-FFF2-40B4-BE49-F238E27FC236}">
                <a16:creationId xmlns:a16="http://schemas.microsoft.com/office/drawing/2014/main" id="{AF2E5F84-AFB3-75B3-AFF5-4AAB210B8878}"/>
              </a:ext>
            </a:extLst>
          </p:cNvPr>
          <p:cNvSpPr txBox="1"/>
          <p:nvPr/>
        </p:nvSpPr>
        <p:spPr>
          <a:xfrm>
            <a:off x="1646224" y="4976191"/>
            <a:ext cx="4195669" cy="1292662"/>
          </a:xfrm>
          <a:prstGeom prst="rect">
            <a:avLst/>
          </a:prstGeom>
          <a:noFill/>
        </p:spPr>
        <p:txBody>
          <a:bodyPr wrap="square" rtlCol="0">
            <a:spAutoFit/>
          </a:bodyPr>
          <a:lstStyle/>
          <a:p>
            <a:r>
              <a:rPr lang="en-GB" sz="2000" dirty="0">
                <a:solidFill>
                  <a:schemeClr val="accent1"/>
                </a:solidFill>
                <a:latin typeface="Century Gothic" panose="020B0502020202020204" pitchFamily="34" charset="0"/>
              </a:rPr>
              <a:t>Separate the insoluble copper oxide from the copper sulfate solution</a:t>
            </a:r>
          </a:p>
          <a:p>
            <a:endParaRPr lang="en-GB" dirty="0">
              <a:solidFill>
                <a:schemeClr val="accent1"/>
              </a:solidFill>
              <a:latin typeface="Century Gothic" panose="020B0502020202020204" pitchFamily="34" charset="0"/>
            </a:endParaRPr>
          </a:p>
        </p:txBody>
      </p:sp>
      <p:sp>
        <p:nvSpPr>
          <p:cNvPr id="12" name="TextBox 11">
            <a:extLst>
              <a:ext uri="{FF2B5EF4-FFF2-40B4-BE49-F238E27FC236}">
                <a16:creationId xmlns:a16="http://schemas.microsoft.com/office/drawing/2014/main" id="{5B200D8E-6C6C-0993-35C4-7EA89978AEF3}"/>
              </a:ext>
            </a:extLst>
          </p:cNvPr>
          <p:cNvSpPr txBox="1"/>
          <p:nvPr/>
        </p:nvSpPr>
        <p:spPr>
          <a:xfrm>
            <a:off x="1494895" y="2315817"/>
            <a:ext cx="4346998" cy="1600438"/>
          </a:xfrm>
          <a:prstGeom prst="rect">
            <a:avLst/>
          </a:prstGeom>
          <a:noFill/>
        </p:spPr>
        <p:txBody>
          <a:bodyPr wrap="square" rtlCol="0">
            <a:spAutoFit/>
          </a:bodyPr>
          <a:lstStyle/>
          <a:p>
            <a:r>
              <a:rPr lang="en-GB" sz="2000" dirty="0">
                <a:solidFill>
                  <a:schemeClr val="accent1"/>
                </a:solidFill>
                <a:latin typeface="Century Gothic" panose="020B0502020202020204" pitchFamily="34" charset="0"/>
              </a:rPr>
              <a:t>Add a spatula full of copper oxide to warmed sulfuric acid. Once reacted add more until copper oxide is in excess</a:t>
            </a:r>
          </a:p>
          <a:p>
            <a:endParaRPr lang="en-GB"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16011479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38BD3D1-C602-476B-9ED5-198C26001B3D}"/>
              </a:ext>
            </a:extLst>
          </p:cNvPr>
          <p:cNvSpPr txBox="1"/>
          <p:nvPr/>
        </p:nvSpPr>
        <p:spPr>
          <a:xfrm>
            <a:off x="218921" y="564779"/>
            <a:ext cx="7739217" cy="830997"/>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how to prepare pure dry crystals of magnesium sulfate.</a:t>
            </a:r>
          </a:p>
        </p:txBody>
      </p:sp>
      <p:sp>
        <p:nvSpPr>
          <p:cNvPr id="11" name="Title 2">
            <a:extLst>
              <a:ext uri="{FF2B5EF4-FFF2-40B4-BE49-F238E27FC236}">
                <a16:creationId xmlns:a16="http://schemas.microsoft.com/office/drawing/2014/main" id="{CB3FC8D1-97C6-4353-9218-393AFFC6FBDC}"/>
              </a:ext>
            </a:extLst>
          </p:cNvPr>
          <p:cNvSpPr txBox="1">
            <a:spLocks/>
          </p:cNvSpPr>
          <p:nvPr/>
        </p:nvSpPr>
        <p:spPr>
          <a:xfrm>
            <a:off x="254867" y="102483"/>
            <a:ext cx="11217987" cy="461665"/>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GB" dirty="0">
                <a:latin typeface="Century Gothic" panose="020B0502020202020204" pitchFamily="34" charset="0"/>
              </a:rPr>
              <a:t>You: Preparing a soluble salt</a:t>
            </a:r>
            <a:endParaRPr lang="en-GB" i="1" dirty="0">
              <a:latin typeface="Century Gothic" panose="020B0502020202020204" pitchFamily="34" charset="0"/>
            </a:endParaRPr>
          </a:p>
        </p:txBody>
      </p:sp>
      <p:sp>
        <p:nvSpPr>
          <p:cNvPr id="13" name="TextBox 12">
            <a:extLst>
              <a:ext uri="{FF2B5EF4-FFF2-40B4-BE49-F238E27FC236}">
                <a16:creationId xmlns:a16="http://schemas.microsoft.com/office/drawing/2014/main" id="{DEDA438C-E435-8D44-A5F0-5C5010151EBB}"/>
              </a:ext>
            </a:extLst>
          </p:cNvPr>
          <p:cNvSpPr txBox="1"/>
          <p:nvPr/>
        </p:nvSpPr>
        <p:spPr>
          <a:xfrm>
            <a:off x="293871" y="2189002"/>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pic>
        <p:nvPicPr>
          <p:cNvPr id="4" name="Picture 3">
            <a:extLst>
              <a:ext uri="{FF2B5EF4-FFF2-40B4-BE49-F238E27FC236}">
                <a16:creationId xmlns:a16="http://schemas.microsoft.com/office/drawing/2014/main" id="{3AB3DF05-C125-8D38-FCB2-A9F8902CDBDB}"/>
              </a:ext>
            </a:extLst>
          </p:cNvPr>
          <p:cNvPicPr>
            <a:picLocks noChangeAspect="1"/>
          </p:cNvPicPr>
          <p:nvPr/>
        </p:nvPicPr>
        <p:blipFill rotWithShape="1">
          <a:blip r:embed="rId3"/>
          <a:srcRect l="72391" t="31111" r="5899" b="38550"/>
          <a:stretch/>
        </p:blipFill>
        <p:spPr>
          <a:xfrm>
            <a:off x="8727412" y="324071"/>
            <a:ext cx="2646906" cy="2080591"/>
          </a:xfrm>
          <a:prstGeom prst="rect">
            <a:avLst/>
          </a:prstGeom>
        </p:spPr>
      </p:pic>
      <p:sp>
        <p:nvSpPr>
          <p:cNvPr id="8" name="TextBox 7">
            <a:extLst>
              <a:ext uri="{FF2B5EF4-FFF2-40B4-BE49-F238E27FC236}">
                <a16:creationId xmlns:a16="http://schemas.microsoft.com/office/drawing/2014/main" id="{D9CA9600-920A-25C5-8E22-5AAC88E73E9F}"/>
              </a:ext>
            </a:extLst>
          </p:cNvPr>
          <p:cNvSpPr txBox="1"/>
          <p:nvPr/>
        </p:nvSpPr>
        <p:spPr>
          <a:xfrm>
            <a:off x="347258" y="2622335"/>
            <a:ext cx="10489333" cy="3970318"/>
          </a:xfrm>
          <a:prstGeom prst="rect">
            <a:avLst/>
          </a:prstGeom>
          <a:noFill/>
        </p:spPr>
        <p:txBody>
          <a:bodyPr wrap="square">
            <a:spAutoFit/>
          </a:bodyPr>
          <a:lstStyle/>
          <a:p>
            <a:pPr marL="342900" indent="-342900">
              <a:buAutoNum type="arabicPeriod"/>
            </a:pPr>
            <a:r>
              <a:rPr lang="en-GB" dirty="0">
                <a:solidFill>
                  <a:schemeClr val="accent1"/>
                </a:solidFill>
                <a:latin typeface="Century Gothic" panose="020B0502020202090204" pitchFamily="34" charset="0"/>
              </a:rPr>
              <a:t>Measure out about 25 cm</a:t>
            </a:r>
            <a:r>
              <a:rPr lang="en-GB" baseline="30000" dirty="0">
                <a:solidFill>
                  <a:schemeClr val="accent1"/>
                </a:solidFill>
                <a:latin typeface="Century Gothic" panose="020B0502020202090204" pitchFamily="34" charset="0"/>
              </a:rPr>
              <a:t>3</a:t>
            </a:r>
            <a:r>
              <a:rPr lang="en-GB" dirty="0">
                <a:solidFill>
                  <a:schemeClr val="accent1"/>
                </a:solidFill>
                <a:latin typeface="Century Gothic" panose="020B0502020202090204" pitchFamily="34" charset="0"/>
              </a:rPr>
              <a:t> of sulfuric acid using a measuring cylinder and place it in a 100 cm</a:t>
            </a:r>
            <a:r>
              <a:rPr lang="en-GB" baseline="30000" dirty="0">
                <a:solidFill>
                  <a:schemeClr val="accent1"/>
                </a:solidFill>
                <a:latin typeface="Century Gothic" panose="020B0502020202090204" pitchFamily="34" charset="0"/>
              </a:rPr>
              <a:t>3</a:t>
            </a:r>
            <a:r>
              <a:rPr lang="en-GB" dirty="0">
                <a:solidFill>
                  <a:schemeClr val="accent1"/>
                </a:solidFill>
                <a:latin typeface="Century Gothic" panose="020B0502020202090204" pitchFamily="34" charset="0"/>
              </a:rPr>
              <a:t> beaker. </a:t>
            </a:r>
          </a:p>
          <a:p>
            <a:pPr marL="342900" indent="-342900">
              <a:buAutoNum type="arabicPeriod"/>
            </a:pPr>
            <a:r>
              <a:rPr lang="en-GB" dirty="0">
                <a:solidFill>
                  <a:schemeClr val="accent1"/>
                </a:solidFill>
                <a:latin typeface="Century Gothic" panose="020B0502020202090204" pitchFamily="34" charset="0"/>
              </a:rPr>
              <a:t>Gently warm the mixture using a Bunsen burner. Do not boil the acid. </a:t>
            </a:r>
          </a:p>
          <a:p>
            <a:pPr marL="342900" indent="-342900">
              <a:buAutoNum type="arabicPeriod"/>
            </a:pPr>
            <a:r>
              <a:rPr lang="en-GB" dirty="0">
                <a:solidFill>
                  <a:schemeClr val="accent1"/>
                </a:solidFill>
                <a:latin typeface="Century Gothic" panose="020B0502020202090204" pitchFamily="34" charset="0"/>
              </a:rPr>
              <a:t>Add a spatula  magnesium oxide and stir. After a short time, the base will all react producing a colourless solution. </a:t>
            </a:r>
          </a:p>
          <a:p>
            <a:pPr marL="342900" indent="-342900">
              <a:buAutoNum type="arabicPeriod"/>
            </a:pPr>
            <a:r>
              <a:rPr lang="en-GB" dirty="0">
                <a:solidFill>
                  <a:schemeClr val="accent1"/>
                </a:solidFill>
                <a:latin typeface="Century Gothic" panose="020B0502020202090204" pitchFamily="34" charset="0"/>
              </a:rPr>
              <a:t>Keep adding Magnesium oxide one spatula at a time until it no longer reacts. </a:t>
            </a:r>
          </a:p>
          <a:p>
            <a:pPr marL="342900" indent="-342900">
              <a:buAutoNum type="arabicPeriod"/>
            </a:pPr>
            <a:r>
              <a:rPr lang="en-GB" dirty="0">
                <a:solidFill>
                  <a:schemeClr val="accent1"/>
                </a:solidFill>
                <a:latin typeface="Century Gothic" panose="020B0502020202090204" pitchFamily="34" charset="0"/>
              </a:rPr>
              <a:t>Filter and wash the mixture into a conical flask. </a:t>
            </a:r>
          </a:p>
          <a:p>
            <a:pPr marL="342900" indent="-342900">
              <a:buAutoNum type="arabicPeriod"/>
            </a:pPr>
            <a:r>
              <a:rPr lang="en-GB" dirty="0">
                <a:solidFill>
                  <a:schemeClr val="accent1"/>
                </a:solidFill>
                <a:latin typeface="Century Gothic" panose="020B0502020202090204" pitchFamily="34" charset="0"/>
              </a:rPr>
              <a:t>While the mixture is filtering, set up a water bath using a half full 250 cm</a:t>
            </a:r>
            <a:r>
              <a:rPr lang="en-GB" baseline="30000" dirty="0">
                <a:solidFill>
                  <a:schemeClr val="accent1"/>
                </a:solidFill>
                <a:latin typeface="Century Gothic" panose="020B0502020202090204" pitchFamily="34" charset="0"/>
              </a:rPr>
              <a:t>3</a:t>
            </a:r>
            <a:r>
              <a:rPr lang="en-GB" dirty="0">
                <a:solidFill>
                  <a:schemeClr val="accent1"/>
                </a:solidFill>
                <a:latin typeface="Century Gothic" panose="020B0502020202090204" pitchFamily="34" charset="0"/>
              </a:rPr>
              <a:t> beaker of water on a gauze above a Bunsen. Start heating the water. </a:t>
            </a:r>
          </a:p>
          <a:p>
            <a:pPr marL="342900" indent="-342900">
              <a:buAutoNum type="arabicPeriod"/>
            </a:pPr>
            <a:r>
              <a:rPr lang="en-GB" dirty="0">
                <a:solidFill>
                  <a:schemeClr val="accent1"/>
                </a:solidFill>
                <a:latin typeface="Century Gothic" panose="020B0502020202090204" pitchFamily="34" charset="0"/>
              </a:rPr>
              <a:t>Once the filtration is complete, transfer some of the filtrate to an evaporating basin (do not more than half fill the basin). </a:t>
            </a:r>
          </a:p>
          <a:p>
            <a:pPr marL="342900" indent="-342900">
              <a:buAutoNum type="arabicPeriod"/>
            </a:pPr>
            <a:r>
              <a:rPr lang="en-GB" dirty="0">
                <a:solidFill>
                  <a:schemeClr val="accent1"/>
                </a:solidFill>
                <a:latin typeface="Century Gothic" panose="020B0502020202090204" pitchFamily="34" charset="0"/>
              </a:rPr>
              <a:t>Carefully place the basin on the water bath and heat to allow some of the water to evaporate from the magnesium sulfate solution. If time allows, keep heating until crystals start to appear and then stop heating. </a:t>
            </a:r>
          </a:p>
        </p:txBody>
      </p:sp>
    </p:spTree>
    <p:extLst>
      <p:ext uri="{BB962C8B-B14F-4D97-AF65-F5344CB8AC3E}">
        <p14:creationId xmlns:p14="http://schemas.microsoft.com/office/powerpoint/2010/main" val="5537304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p:cNvSpPr txBox="1"/>
          <p:nvPr/>
        </p:nvSpPr>
        <p:spPr>
          <a:xfrm>
            <a:off x="206717" y="243512"/>
            <a:ext cx="7799732" cy="5262979"/>
          </a:xfrm>
          <a:prstGeom prst="rect">
            <a:avLst/>
          </a:prstGeom>
          <a:noFill/>
        </p:spPr>
        <p:txBody>
          <a:bodyPr wrap="square" rtlCol="0">
            <a:spAutoFit/>
          </a:bodyPr>
          <a:lstStyle/>
          <a:p>
            <a:endParaRPr lang="en-GB" sz="2400" b="1" dirty="0">
              <a:latin typeface="Century Gothic" panose="020B0502020202020204" pitchFamily="34" charset="0"/>
            </a:endParaRPr>
          </a:p>
          <a:p>
            <a:r>
              <a:rPr lang="en-GB" sz="2400" b="1" dirty="0">
                <a:latin typeface="Century Gothic" panose="020B0502020202020204" pitchFamily="34" charset="0"/>
              </a:rPr>
              <a:t>1. Draw a flow diagram to show each step of the method for this experiment.</a:t>
            </a:r>
          </a:p>
          <a:p>
            <a:pPr marL="457200" indent="-457200">
              <a:buFont typeface="Arial" panose="020B0604020202020204" pitchFamily="34" charset="0"/>
              <a:buChar char="•"/>
            </a:pPr>
            <a:endParaRPr lang="en-GB" sz="2400" dirty="0">
              <a:latin typeface="Century Gothic" panose="020B0502020202020204" pitchFamily="34" charset="0"/>
            </a:endParaRPr>
          </a:p>
          <a:p>
            <a:pPr marL="914400" lvl="1" indent="-457200">
              <a:buFont typeface="Arial" panose="020B0604020202020204" pitchFamily="34" charset="0"/>
              <a:buChar char="•"/>
            </a:pPr>
            <a:r>
              <a:rPr lang="en-GB" sz="2400" dirty="0">
                <a:latin typeface="Century Gothic" panose="020B0502020202020204" pitchFamily="34" charset="0"/>
              </a:rPr>
              <a:t>Keep it simple! Use diagrams of the and only one sentence for each step.</a:t>
            </a:r>
          </a:p>
          <a:p>
            <a:pPr marL="914400" lvl="1" indent="-457200">
              <a:buFont typeface="Arial" panose="020B0604020202020204" pitchFamily="34" charset="0"/>
              <a:buChar char="•"/>
            </a:pPr>
            <a:endParaRPr lang="en-GB" sz="2400" dirty="0">
              <a:latin typeface="Century Gothic" panose="020B0502020202020204" pitchFamily="34" charset="0"/>
            </a:endParaRPr>
          </a:p>
          <a:p>
            <a:pPr marL="914400" lvl="1" indent="-457200">
              <a:buFont typeface="Arial" panose="020B0604020202020204" pitchFamily="34" charset="0"/>
              <a:buChar char="•"/>
            </a:pPr>
            <a:r>
              <a:rPr lang="en-GB" sz="2400" dirty="0">
                <a:latin typeface="Century Gothic" panose="020B0502020202020204" pitchFamily="34" charset="0"/>
              </a:rPr>
              <a:t>Write </a:t>
            </a:r>
            <a:r>
              <a:rPr lang="en-GB" sz="2400" b="1" dirty="0">
                <a:latin typeface="Century Gothic" panose="020B0502020202020204" pitchFamily="34" charset="0"/>
              </a:rPr>
              <a:t>two key words </a:t>
            </a:r>
            <a:r>
              <a:rPr lang="en-GB" sz="2400" dirty="0">
                <a:latin typeface="Century Gothic" panose="020B0502020202020204" pitchFamily="34" charset="0"/>
              </a:rPr>
              <a:t>next to each step, one should be the </a:t>
            </a:r>
            <a:r>
              <a:rPr lang="en-GB" sz="2400" b="1" dirty="0">
                <a:latin typeface="Century Gothic" panose="020B0502020202020204" pitchFamily="34" charset="0"/>
              </a:rPr>
              <a:t>name of a piece of equipment</a:t>
            </a:r>
            <a:r>
              <a:rPr lang="en-GB" sz="2400" dirty="0">
                <a:latin typeface="Century Gothic" panose="020B0502020202020204" pitchFamily="34" charset="0"/>
              </a:rPr>
              <a:t>, the other a </a:t>
            </a:r>
            <a:r>
              <a:rPr lang="en-GB" sz="2400" b="1" dirty="0">
                <a:latin typeface="Century Gothic" panose="020B0502020202020204" pitchFamily="34" charset="0"/>
              </a:rPr>
              <a:t>scientific process or technique </a:t>
            </a:r>
            <a:r>
              <a:rPr lang="en-GB" sz="2400" dirty="0">
                <a:latin typeface="Century Gothic" panose="020B0502020202020204" pitchFamily="34" charset="0"/>
              </a:rPr>
              <a:t>e.g. filter paper, filtration.</a:t>
            </a:r>
          </a:p>
          <a:p>
            <a:pPr marL="914400" lvl="1" indent="-457200">
              <a:buFont typeface="Arial" panose="020B0604020202020204" pitchFamily="34" charset="0"/>
              <a:buChar char="•"/>
            </a:pPr>
            <a:endParaRPr lang="en-GB" sz="2400" dirty="0">
              <a:latin typeface="Century Gothic" panose="020B0502020202020204" pitchFamily="34" charset="0"/>
            </a:endParaRPr>
          </a:p>
          <a:p>
            <a:r>
              <a:rPr lang="en-GB" sz="2400" b="1" dirty="0">
                <a:latin typeface="Century Gothic" panose="020B0502020202020204" pitchFamily="34" charset="0"/>
              </a:rPr>
              <a:t>2. Compare your method to the practical method – did you miss anything out?</a:t>
            </a:r>
          </a:p>
        </p:txBody>
      </p:sp>
      <p:graphicFrame>
        <p:nvGraphicFramePr>
          <p:cNvPr id="2" name="Diagram 1">
            <a:extLst>
              <a:ext uri="{FF2B5EF4-FFF2-40B4-BE49-F238E27FC236}">
                <a16:creationId xmlns:a16="http://schemas.microsoft.com/office/drawing/2014/main" id="{4BB4AE8E-F2AA-43D4-944D-CC6C0627CBA1}"/>
              </a:ext>
            </a:extLst>
          </p:cNvPr>
          <p:cNvGraphicFramePr/>
          <p:nvPr>
            <p:extLst>
              <p:ext uri="{D42A27DB-BD31-4B8C-83A1-F6EECF244321}">
                <p14:modId xmlns:p14="http://schemas.microsoft.com/office/powerpoint/2010/main" val="2089781087"/>
              </p:ext>
            </p:extLst>
          </p:nvPr>
        </p:nvGraphicFramePr>
        <p:xfrm>
          <a:off x="7697490" y="960922"/>
          <a:ext cx="3803322" cy="24502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32281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4EB37EA-8C0C-D044-BE87-97F5098A41C7}"/>
              </a:ext>
            </a:extLst>
          </p:cNvPr>
          <p:cNvSpPr txBox="1"/>
          <p:nvPr/>
        </p:nvSpPr>
        <p:spPr>
          <a:xfrm>
            <a:off x="303541" y="117693"/>
            <a:ext cx="10953739" cy="6370975"/>
          </a:xfrm>
          <a:prstGeom prst="rect">
            <a:avLst/>
          </a:prstGeom>
          <a:noFill/>
        </p:spPr>
        <p:txBody>
          <a:bodyPr wrap="square" lIns="91440" tIns="45720" rIns="91440" bIns="45720" rtlCol="0" anchor="t">
            <a:spAutoFit/>
          </a:bodyPr>
          <a:lstStyle/>
          <a:p>
            <a:pPr lvl="0"/>
            <a:r>
              <a:rPr lang="en-GB" sz="2400" b="1" dirty="0">
                <a:solidFill>
                  <a:schemeClr val="dk1"/>
                </a:solidFill>
                <a:latin typeface="Century Gothic"/>
                <a:ea typeface="Century Gothic"/>
                <a:cs typeface="Century Gothic"/>
                <a:sym typeface="Century Gothic"/>
              </a:rPr>
              <a:t>Answer the questions below.</a:t>
            </a:r>
            <a:endParaRPr lang="en-GB" sz="2400" b="1" dirty="0">
              <a:latin typeface="Century Gothic" panose="020B0502020202020204" pitchFamily="34" charset="0"/>
            </a:endParaRPr>
          </a:p>
          <a:p>
            <a:pPr marL="457200" indent="-457200">
              <a:buFont typeface="+mj-lt"/>
              <a:buAutoNum type="arabicPeriod"/>
            </a:pPr>
            <a:r>
              <a:rPr lang="en-GB" sz="2400" dirty="0">
                <a:latin typeface="Century Gothic"/>
              </a:rPr>
              <a:t>Which of the following is a precaution when preparing a soluble salt?</a:t>
            </a:r>
          </a:p>
          <a:p>
            <a:pPr marL="914400" lvl="1" indent="-457200">
              <a:buFont typeface="Wingdings" pitchFamily="2" charset="2"/>
              <a:buChar char="q"/>
            </a:pPr>
            <a:r>
              <a:rPr lang="en-GB" sz="2400" dirty="0">
                <a:latin typeface="Century Gothic" panose="020B0502020202020204" pitchFamily="34" charset="0"/>
              </a:rPr>
              <a:t>A. Concentrated acid is corrosive.</a:t>
            </a:r>
          </a:p>
          <a:p>
            <a:pPr marL="914400" lvl="1" indent="-457200">
              <a:buFont typeface="Wingdings" pitchFamily="2" charset="2"/>
              <a:buChar char="q"/>
            </a:pPr>
            <a:r>
              <a:rPr lang="en-GB" sz="2400" dirty="0">
                <a:latin typeface="Century Gothic" panose="020B0502020202020204" pitchFamily="34" charset="0"/>
              </a:rPr>
              <a:t>B. Allow hot glassware to cool before touching it.</a:t>
            </a:r>
          </a:p>
          <a:p>
            <a:pPr marL="914400" lvl="1" indent="-457200">
              <a:buFont typeface="Wingdings" pitchFamily="2" charset="2"/>
              <a:buChar char="q"/>
            </a:pPr>
            <a:r>
              <a:rPr lang="en-GB" sz="2400" dirty="0">
                <a:latin typeface="Century Gothic" panose="020B0502020202020204" pitchFamily="34" charset="0"/>
              </a:rPr>
              <a:t>C. Concentrated acid can cause chemical burns.</a:t>
            </a:r>
          </a:p>
          <a:p>
            <a:endParaRPr lang="en-GB" sz="2400" dirty="0">
              <a:latin typeface="Century Gothic" panose="020B0502020202020204" pitchFamily="34" charset="0"/>
            </a:endParaRPr>
          </a:p>
          <a:p>
            <a:pPr marL="457200" indent="-457200">
              <a:buFont typeface="+mj-lt"/>
              <a:buAutoNum type="arabicPeriod" startAt="2"/>
            </a:pPr>
            <a:r>
              <a:rPr lang="en-GB" sz="2400" dirty="0">
                <a:latin typeface="Century Gothic" panose="020B0502020202020204" pitchFamily="34" charset="0"/>
              </a:rPr>
              <a:t>After which process/technique are you left with a copper oxide residue?</a:t>
            </a:r>
          </a:p>
          <a:p>
            <a:pPr marL="914400" lvl="1" indent="-457200">
              <a:buFont typeface="Wingdings" pitchFamily="2" charset="2"/>
              <a:buChar char="q"/>
            </a:pPr>
            <a:r>
              <a:rPr lang="en-GB" sz="2400" dirty="0">
                <a:latin typeface="Century Gothic" panose="020B0502020202020204" pitchFamily="34" charset="0"/>
              </a:rPr>
              <a:t>A. crystallisation</a:t>
            </a:r>
          </a:p>
          <a:p>
            <a:pPr marL="914400" lvl="1" indent="-457200">
              <a:buFont typeface="Wingdings" pitchFamily="2" charset="2"/>
              <a:buChar char="q"/>
            </a:pPr>
            <a:r>
              <a:rPr lang="en-GB" sz="2400" dirty="0">
                <a:latin typeface="Century Gothic" panose="020B0502020202020204" pitchFamily="34" charset="0"/>
              </a:rPr>
              <a:t>B. evaporation</a:t>
            </a:r>
          </a:p>
          <a:p>
            <a:pPr marL="914400" lvl="1" indent="-457200">
              <a:buFont typeface="Wingdings" pitchFamily="2" charset="2"/>
              <a:buChar char="q"/>
            </a:pPr>
            <a:r>
              <a:rPr lang="en-GB" sz="2400" dirty="0">
                <a:latin typeface="Century Gothic" panose="020B0502020202020204" pitchFamily="34" charset="0"/>
              </a:rPr>
              <a:t>C. filtration</a:t>
            </a:r>
          </a:p>
          <a:p>
            <a:endParaRPr lang="en-GB" sz="2400" dirty="0">
              <a:latin typeface="Century Gothic" panose="020B0502020202020204" pitchFamily="34" charset="0"/>
            </a:endParaRPr>
          </a:p>
          <a:p>
            <a:pPr marL="457200" indent="-457200">
              <a:buFont typeface="+mj-lt"/>
              <a:buAutoNum type="arabicPeriod" startAt="3"/>
            </a:pPr>
            <a:r>
              <a:rPr lang="en-GB" sz="2400" dirty="0">
                <a:latin typeface="Century Gothic"/>
              </a:rPr>
              <a:t>Once the copper sulfate solution is prepared, why do we evaporate off some water using the Bunsen burner?</a:t>
            </a:r>
          </a:p>
          <a:p>
            <a:pPr marL="914400" lvl="1" indent="-457200">
              <a:buFont typeface="Wingdings" pitchFamily="2" charset="2"/>
              <a:buChar char="q"/>
            </a:pPr>
            <a:r>
              <a:rPr lang="en-GB" sz="2400" dirty="0">
                <a:latin typeface="Century Gothic" panose="020B0502020202020204" pitchFamily="34" charset="0"/>
              </a:rPr>
              <a:t>A. to make the solution stronger</a:t>
            </a:r>
          </a:p>
          <a:p>
            <a:pPr marL="914400" lvl="1" indent="-457200">
              <a:buFont typeface="Wingdings" pitchFamily="2" charset="2"/>
              <a:buChar char="q"/>
            </a:pPr>
            <a:r>
              <a:rPr lang="en-GB" sz="2400" dirty="0">
                <a:latin typeface="Century Gothic" panose="020B0502020202020204" pitchFamily="34" charset="0"/>
              </a:rPr>
              <a:t>B. to make the reaction happen faster</a:t>
            </a:r>
          </a:p>
          <a:p>
            <a:pPr marL="914400" lvl="1" indent="-457200">
              <a:buFont typeface="Wingdings" pitchFamily="2" charset="2"/>
              <a:buChar char="q"/>
            </a:pPr>
            <a:r>
              <a:rPr lang="en-GB" sz="2400" dirty="0">
                <a:latin typeface="Century Gothic" panose="020B0502020202020204" pitchFamily="34" charset="0"/>
              </a:rPr>
              <a:t>C. to make the solution more concentrated</a:t>
            </a:r>
          </a:p>
        </p:txBody>
      </p:sp>
      <p:sp>
        <p:nvSpPr>
          <p:cNvPr id="4" name="TextBox 3">
            <a:extLst>
              <a:ext uri="{FF2B5EF4-FFF2-40B4-BE49-F238E27FC236}">
                <a16:creationId xmlns:a16="http://schemas.microsoft.com/office/drawing/2014/main" id="{15751BDE-C933-2649-9323-08D3D493940F}"/>
              </a:ext>
            </a:extLst>
          </p:cNvPr>
          <p:cNvSpPr txBox="1"/>
          <p:nvPr/>
        </p:nvSpPr>
        <p:spPr>
          <a:xfrm>
            <a:off x="767741" y="1004566"/>
            <a:ext cx="530915" cy="646331"/>
          </a:xfrm>
          <a:prstGeom prst="rect">
            <a:avLst/>
          </a:prstGeom>
          <a:noFill/>
        </p:spPr>
        <p:txBody>
          <a:bodyPr wrap="none" rtlCol="0">
            <a:spAutoFit/>
          </a:bodyPr>
          <a:lstStyle/>
          <a:p>
            <a:r>
              <a:rPr lang="en-US" sz="3600" b="1" dirty="0">
                <a:solidFill>
                  <a:schemeClr val="accent1"/>
                </a:solidFill>
              </a:rPr>
              <a:t>✓</a:t>
            </a:r>
          </a:p>
        </p:txBody>
      </p:sp>
      <p:sp>
        <p:nvSpPr>
          <p:cNvPr id="5" name="TextBox 4">
            <a:extLst>
              <a:ext uri="{FF2B5EF4-FFF2-40B4-BE49-F238E27FC236}">
                <a16:creationId xmlns:a16="http://schemas.microsoft.com/office/drawing/2014/main" id="{84BA7B7B-A5F4-1F45-92E9-C5B1AAD7A39E}"/>
              </a:ext>
            </a:extLst>
          </p:cNvPr>
          <p:cNvSpPr txBox="1"/>
          <p:nvPr/>
        </p:nvSpPr>
        <p:spPr>
          <a:xfrm>
            <a:off x="767741" y="3546658"/>
            <a:ext cx="530915" cy="646331"/>
          </a:xfrm>
          <a:prstGeom prst="rect">
            <a:avLst/>
          </a:prstGeom>
          <a:noFill/>
        </p:spPr>
        <p:txBody>
          <a:bodyPr wrap="none" rtlCol="0">
            <a:spAutoFit/>
          </a:bodyPr>
          <a:lstStyle/>
          <a:p>
            <a:r>
              <a:rPr lang="en-US" sz="3600" b="1" dirty="0">
                <a:solidFill>
                  <a:schemeClr val="accent1"/>
                </a:solidFill>
              </a:rPr>
              <a:t>✓</a:t>
            </a:r>
          </a:p>
        </p:txBody>
      </p:sp>
      <p:sp>
        <p:nvSpPr>
          <p:cNvPr id="6" name="TextBox 5">
            <a:extLst>
              <a:ext uri="{FF2B5EF4-FFF2-40B4-BE49-F238E27FC236}">
                <a16:creationId xmlns:a16="http://schemas.microsoft.com/office/drawing/2014/main" id="{BA3B6294-6AC1-5042-9FD8-F72D6FF1279A}"/>
              </a:ext>
            </a:extLst>
          </p:cNvPr>
          <p:cNvSpPr txBox="1"/>
          <p:nvPr/>
        </p:nvSpPr>
        <p:spPr>
          <a:xfrm>
            <a:off x="767741" y="5763631"/>
            <a:ext cx="530915" cy="646331"/>
          </a:xfrm>
          <a:prstGeom prst="rect">
            <a:avLst/>
          </a:prstGeom>
          <a:noFill/>
        </p:spPr>
        <p:txBody>
          <a:bodyPr wrap="none" rtlCol="0">
            <a:spAutoFit/>
          </a:bodyPr>
          <a:lstStyle/>
          <a:p>
            <a:r>
              <a:rPr lang="en-US" sz="3600" b="1" dirty="0">
                <a:solidFill>
                  <a:schemeClr val="accent1"/>
                </a:solidFill>
              </a:rPr>
              <a:t>✓</a:t>
            </a:r>
          </a:p>
        </p:txBody>
      </p:sp>
    </p:spTree>
    <p:extLst>
      <p:ext uri="{BB962C8B-B14F-4D97-AF65-F5344CB8AC3E}">
        <p14:creationId xmlns:p14="http://schemas.microsoft.com/office/powerpoint/2010/main" val="3657872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818DE-647A-1556-4F82-D63DC3E1C757}"/>
              </a:ext>
            </a:extLst>
          </p:cNvPr>
          <p:cNvSpPr>
            <a:spLocks noGrp="1"/>
          </p:cNvSpPr>
          <p:nvPr>
            <p:ph type="title"/>
          </p:nvPr>
        </p:nvSpPr>
        <p:spPr/>
        <p:txBody>
          <a:bodyPr/>
          <a:lstStyle/>
          <a:p>
            <a:r>
              <a:rPr lang="en-GB">
                <a:latin typeface="Century Gothic" panose="020B0502020202020204" pitchFamily="34" charset="0"/>
              </a:rPr>
              <a:t>Practical Activity</a:t>
            </a:r>
            <a:endParaRPr lang="en-GB" dirty="0">
              <a:latin typeface="Century Gothic" panose="020B0502020202020204" pitchFamily="34" charset="0"/>
            </a:endParaRPr>
          </a:p>
        </p:txBody>
      </p:sp>
      <p:sp>
        <p:nvSpPr>
          <p:cNvPr id="3" name="TextBox 2">
            <a:extLst>
              <a:ext uri="{FF2B5EF4-FFF2-40B4-BE49-F238E27FC236}">
                <a16:creationId xmlns:a16="http://schemas.microsoft.com/office/drawing/2014/main" id="{9610226E-A12D-814A-C246-9385B73071CF}"/>
              </a:ext>
            </a:extLst>
          </p:cNvPr>
          <p:cNvSpPr txBox="1"/>
          <p:nvPr/>
        </p:nvSpPr>
        <p:spPr>
          <a:xfrm>
            <a:off x="478287" y="885828"/>
            <a:ext cx="10869561" cy="3293209"/>
          </a:xfrm>
          <a:prstGeom prst="rect">
            <a:avLst/>
          </a:prstGeom>
          <a:noFill/>
        </p:spPr>
        <p:txBody>
          <a:bodyPr wrap="square" rtlCol="0">
            <a:spAutoFit/>
          </a:bodyPr>
          <a:lstStyle/>
          <a:p>
            <a:pPr marL="342900" indent="-342900">
              <a:buFont typeface="Arial" panose="020B0604020202020204" pitchFamily="34" charset="0"/>
              <a:buChar char="•"/>
            </a:pPr>
            <a:r>
              <a:rPr lang="en-US" sz="1600" dirty="0">
                <a:latin typeface="Century Gothic" panose="020B0502020202020204" pitchFamily="34" charset="0"/>
              </a:rPr>
              <a:t>This lesson contains a practical activity (either a whole class activity or a demonstration)</a:t>
            </a:r>
            <a:endParaRPr lang="en-US" sz="1600" b="0" i="0" dirty="0">
              <a:solidFill>
                <a:srgbClr val="000000"/>
              </a:solidFill>
              <a:effectLst/>
              <a:latin typeface="Century Gothic" panose="020B0502020202020204" pitchFamily="34" charset="0"/>
            </a:endParaRPr>
          </a:p>
          <a:p>
            <a:pPr marL="342900" indent="-342900">
              <a:buFont typeface="Arial" panose="020B0604020202020204" pitchFamily="34" charset="0"/>
              <a:buChar char="•"/>
            </a:pPr>
            <a:r>
              <a:rPr lang="en-GB" sz="1600" b="1" i="0" dirty="0">
                <a:solidFill>
                  <a:srgbClr val="000000"/>
                </a:solidFill>
                <a:effectLst/>
                <a:latin typeface="Century Gothic" panose="020B0502020202020204" pitchFamily="34" charset="0"/>
              </a:rPr>
              <a:t>A risk assessment </a:t>
            </a:r>
            <a:r>
              <a:rPr lang="en-GB" sz="1600" b="0" i="0" dirty="0">
                <a:solidFill>
                  <a:srgbClr val="000000"/>
                </a:solidFill>
                <a:effectLst/>
                <a:latin typeface="Century Gothic" panose="020B0502020202020204" pitchFamily="34" charset="0"/>
              </a:rPr>
              <a:t>must be completed for this practical</a:t>
            </a:r>
          </a:p>
          <a:p>
            <a:pPr marL="342900" indent="-342900">
              <a:buFont typeface="Arial" panose="020B0604020202020204" pitchFamily="34" charset="0"/>
              <a:buChar char="•"/>
            </a:pPr>
            <a:r>
              <a:rPr lang="en-GB" sz="1600" dirty="0">
                <a:solidFill>
                  <a:srgbClr val="000000"/>
                </a:solidFill>
                <a:latin typeface="Century Gothic" panose="020B0502020202020204" pitchFamily="34" charset="0"/>
              </a:rPr>
              <a:t>The template risk assessment can be </a:t>
            </a:r>
            <a:r>
              <a:rPr lang="en-GB" sz="1600" dirty="0">
                <a:latin typeface="Century Gothic" panose="020B0502020202020204" pitchFamily="34" charset="0"/>
              </a:rPr>
              <a:t>found </a:t>
            </a:r>
            <a:r>
              <a:rPr lang="en-GB" sz="1600" dirty="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here</a:t>
            </a:r>
            <a:r>
              <a:rPr lang="en-GB" sz="1600" dirty="0">
                <a:latin typeface="Century Gothic" panose="020B0502020202020204" pitchFamily="34" charset="0"/>
              </a:rPr>
              <a:t>.</a:t>
            </a:r>
            <a:endParaRPr lang="en-GB" sz="1600" b="0" i="0" dirty="0">
              <a:effectLst/>
              <a:latin typeface="Century Gothic" panose="020B0502020202020204" pitchFamily="34" charset="0"/>
            </a:endParaRPr>
          </a:p>
          <a:p>
            <a:pPr marL="342900" indent="-342900">
              <a:buFont typeface="Arial" panose="020B0604020202020204" pitchFamily="34" charset="0"/>
              <a:buChar char="•"/>
            </a:pPr>
            <a:r>
              <a:rPr lang="en-GB" sz="1600" b="0" i="0" dirty="0">
                <a:solidFill>
                  <a:srgbClr val="000000"/>
                </a:solidFill>
                <a:effectLst/>
                <a:latin typeface="Century Gothic" panose="020B0502020202020204" pitchFamily="34" charset="0"/>
              </a:rPr>
              <a:t>The risk assessment should be specific to the class involved and written only by the teaching member of staff</a:t>
            </a:r>
            <a:endParaRPr lang="en-GB" sz="1600" dirty="0">
              <a:solidFill>
                <a:srgbClr val="000000"/>
              </a:solidFill>
              <a:latin typeface="Century Gothic" panose="020B0502020202020204" pitchFamily="34" charset="0"/>
            </a:endParaRPr>
          </a:p>
          <a:p>
            <a:pPr marL="342900" indent="-342900">
              <a:buFont typeface="Arial" panose="020B0604020202020204" pitchFamily="34" charset="0"/>
              <a:buChar char="•"/>
            </a:pPr>
            <a:r>
              <a:rPr lang="en-GB" sz="1600" b="0" i="0" dirty="0">
                <a:solidFill>
                  <a:srgbClr val="000000"/>
                </a:solidFill>
                <a:effectLst/>
                <a:latin typeface="Century Gothic" panose="020B0502020202020204" pitchFamily="34" charset="0"/>
              </a:rPr>
              <a:t>The risk assessment should refer to the current CLEAPSS </a:t>
            </a:r>
            <a:r>
              <a:rPr lang="en-GB" sz="1600" b="1" i="0" dirty="0" err="1">
                <a:solidFill>
                  <a:srgbClr val="000000"/>
                </a:solidFill>
                <a:effectLst/>
                <a:latin typeface="Century Gothic" panose="020B0502020202020204" pitchFamily="34" charset="0"/>
              </a:rPr>
              <a:t>Hazcards</a:t>
            </a:r>
            <a:r>
              <a:rPr lang="en-GB" sz="1600" b="0" i="0" dirty="0">
                <a:solidFill>
                  <a:srgbClr val="000000"/>
                </a:solidFill>
                <a:effectLst/>
                <a:latin typeface="Century Gothic" panose="020B0502020202020204" pitchFamily="34" charset="0"/>
              </a:rPr>
              <a:t> for all chemicals used in the practical for safety and disposal notes. </a:t>
            </a:r>
          </a:p>
          <a:p>
            <a:pPr marL="342900" indent="-342900">
              <a:buFont typeface="Arial" panose="020B0604020202020204" pitchFamily="34" charset="0"/>
              <a:buChar char="•"/>
            </a:pPr>
            <a:r>
              <a:rPr lang="en-GB" sz="1600" b="0" i="0" dirty="0">
                <a:solidFill>
                  <a:srgbClr val="000000"/>
                </a:solidFill>
                <a:effectLst/>
                <a:latin typeface="Century Gothic" panose="020B0502020202020204" pitchFamily="34" charset="0"/>
              </a:rPr>
              <a:t>A list of chemicals used can be found in the Practical Guide</a:t>
            </a:r>
          </a:p>
          <a:p>
            <a:pPr marL="342900" indent="-342900">
              <a:buFont typeface="Arial" panose="020B0604020202020204" pitchFamily="34" charset="0"/>
              <a:buChar char="•"/>
            </a:pPr>
            <a:r>
              <a:rPr lang="en-GB" sz="1600" b="0" i="0" dirty="0">
                <a:solidFill>
                  <a:srgbClr val="000000"/>
                </a:solidFill>
                <a:effectLst/>
                <a:latin typeface="Century Gothic" panose="020B0502020202020204" pitchFamily="34" charset="0"/>
              </a:rPr>
              <a:t>It is good practice for students to wear safety spectacles during all class practicals and demonstrations</a:t>
            </a:r>
          </a:p>
          <a:p>
            <a:endParaRPr lang="en-US" sz="1600" dirty="0">
              <a:latin typeface="Century Gothic" panose="020B0502020202020204" pitchFamily="34" charset="0"/>
            </a:endParaRPr>
          </a:p>
          <a:p>
            <a:r>
              <a:rPr lang="en-US" sz="1600" dirty="0">
                <a:latin typeface="Century Gothic" panose="020B0502020202020204" pitchFamily="34" charset="0"/>
              </a:rPr>
              <a:t>Thank you for reading! </a:t>
            </a:r>
          </a:p>
          <a:p>
            <a:endParaRPr lang="en-US" sz="1600" b="1" dirty="0">
              <a:latin typeface="Century Gothic" panose="020B0502020202020204" pitchFamily="34" charset="0"/>
            </a:endParaRPr>
          </a:p>
          <a:p>
            <a:r>
              <a:rPr lang="en-US" sz="1600" b="1" dirty="0">
                <a:latin typeface="Century Gothic" panose="020B0502020202020204" pitchFamily="34" charset="0"/>
              </a:rPr>
              <a:t>The Science Mastery Team</a:t>
            </a:r>
          </a:p>
        </p:txBody>
      </p:sp>
      <p:pic>
        <p:nvPicPr>
          <p:cNvPr id="5" name="Picture 4">
            <a:extLst>
              <a:ext uri="{FF2B5EF4-FFF2-40B4-BE49-F238E27FC236}">
                <a16:creationId xmlns:a16="http://schemas.microsoft.com/office/drawing/2014/main" id="{3F8266AC-5E7E-51F0-0D97-FFC63321C383}"/>
              </a:ext>
            </a:extLst>
          </p:cNvPr>
          <p:cNvPicPr>
            <a:picLocks noChangeAspect="1"/>
          </p:cNvPicPr>
          <p:nvPr/>
        </p:nvPicPr>
        <p:blipFill>
          <a:blip r:embed="rId4"/>
          <a:stretch>
            <a:fillRect/>
          </a:stretch>
        </p:blipFill>
        <p:spPr>
          <a:xfrm>
            <a:off x="7327894" y="3866231"/>
            <a:ext cx="4029917" cy="2850330"/>
          </a:xfrm>
          <a:prstGeom prst="rect">
            <a:avLst/>
          </a:prstGeom>
          <a:ln>
            <a:solidFill>
              <a:schemeClr val="tx1"/>
            </a:solidFill>
          </a:ln>
        </p:spPr>
      </p:pic>
    </p:spTree>
    <p:extLst>
      <p:ext uri="{BB962C8B-B14F-4D97-AF65-F5344CB8AC3E}">
        <p14:creationId xmlns:p14="http://schemas.microsoft.com/office/powerpoint/2010/main" val="25582441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2200030388"/>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C3.2.10</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7831E25D-3FBF-E44C-A3D8-2B5C3806FDFB}"/>
              </a:ext>
            </a:extLst>
          </p:cNvPr>
          <p:cNvSpPr txBox="1"/>
          <p:nvPr/>
        </p:nvSpPr>
        <p:spPr>
          <a:xfrm>
            <a:off x="489410" y="856357"/>
            <a:ext cx="10082764" cy="5632311"/>
          </a:xfrm>
          <a:prstGeom prst="rect">
            <a:avLst/>
          </a:prstGeom>
          <a:noFill/>
        </p:spPr>
        <p:txBody>
          <a:bodyPr wrap="square" lIns="91440" tIns="45720" rIns="91440" bIns="45720" rtlCol="0" anchor="t">
            <a:spAutoFit/>
          </a:bodyPr>
          <a:lstStyle/>
          <a:p>
            <a:r>
              <a:rPr lang="en-GB" sz="2400" b="1" dirty="0">
                <a:latin typeface="Century Gothic" panose="020B0502020202020204" pitchFamily="34" charset="0"/>
              </a:rPr>
              <a:t>Answer the questions about the equation below.</a:t>
            </a:r>
          </a:p>
          <a:p>
            <a:endParaRPr lang="en-GB" sz="2400" b="1" dirty="0">
              <a:latin typeface="Century Gothic" panose="020B0502020202020204" pitchFamily="34" charset="0"/>
            </a:endParaRPr>
          </a:p>
          <a:p>
            <a:endParaRPr lang="en-GB" sz="2400" b="1"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What does the state symbol (s) tell you?</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Name the reactants.</a:t>
            </a:r>
          </a:p>
          <a:p>
            <a:endParaRPr lang="en-GB" sz="2400" dirty="0">
              <a:latin typeface="Century Gothic" panose="020B0502020202020204" pitchFamily="34" charset="0"/>
            </a:endParaRPr>
          </a:p>
          <a:p>
            <a:pPr marL="457200" indent="-457200">
              <a:buFont typeface="+mj-lt"/>
              <a:buAutoNum type="arabicPeriod" startAt="3"/>
            </a:pPr>
            <a:r>
              <a:rPr lang="en-GB" sz="2400" dirty="0">
                <a:latin typeface="Century Gothic"/>
              </a:rPr>
              <a:t>Is this symbol equation balanced? If not, balance it.</a:t>
            </a:r>
          </a:p>
          <a:p>
            <a:pPr marL="457200" indent="-457200">
              <a:buFont typeface="+mj-lt"/>
              <a:buAutoNum type="arabicPeriod" startAt="3"/>
            </a:pPr>
            <a:endParaRPr lang="en-GB" sz="2400" dirty="0">
              <a:latin typeface="Century Gothic"/>
            </a:endParaRPr>
          </a:p>
          <a:p>
            <a:pPr marL="457200" indent="-457200">
              <a:buFont typeface="+mj-lt"/>
              <a:buAutoNum type="arabicPeriod" startAt="3"/>
            </a:pPr>
            <a:endParaRPr lang="en-GB" sz="2400" dirty="0">
              <a:latin typeface="Century Gothic"/>
            </a:endParaRPr>
          </a:p>
          <a:p>
            <a:pPr marL="457200" indent="-457200">
              <a:buFont typeface="+mj-lt"/>
              <a:buAutoNum type="arabicPeriod" startAt="3"/>
            </a:pPr>
            <a:r>
              <a:rPr lang="en-GB" sz="2400" dirty="0">
                <a:latin typeface="Century Gothic"/>
              </a:rPr>
              <a:t>Copper sulfate (CuSO</a:t>
            </a:r>
            <a:r>
              <a:rPr lang="en-GB" sz="2400" baseline="-25000" dirty="0">
                <a:latin typeface="Century Gothic"/>
              </a:rPr>
              <a:t>4</a:t>
            </a:r>
            <a:r>
              <a:rPr lang="en-GB" sz="2400" dirty="0">
                <a:latin typeface="Century Gothic"/>
              </a:rPr>
              <a:t>) is a blue colour. At the end of this reaction would you see a blue liquid or blue solid?</a:t>
            </a:r>
          </a:p>
          <a:p>
            <a:pPr marL="457200" indent="-457200">
              <a:buAutoNum type="arabicPeriod" startAt="3"/>
            </a:pPr>
            <a:endParaRPr lang="en-GB" sz="2400" dirty="0">
              <a:latin typeface="Century Gothic" panose="020B0502020202020204" pitchFamily="34" charset="0"/>
            </a:endParaRPr>
          </a:p>
          <a:p>
            <a:pPr marL="457200" indent="-457200">
              <a:buAutoNum type="arabicPeriod" startAt="3"/>
            </a:pPr>
            <a:r>
              <a:rPr lang="en-GB" sz="2400" dirty="0">
                <a:latin typeface="Century Gothic" panose="020B0502020202020204" pitchFamily="34" charset="0"/>
              </a:rPr>
              <a:t>Name the salt produced when hydrochloric acid reacts with copper oxide.</a:t>
            </a:r>
          </a:p>
        </p:txBody>
      </p:sp>
      <p:sp>
        <p:nvSpPr>
          <p:cNvPr id="21" name="TextBox 20">
            <a:extLst>
              <a:ext uri="{FF2B5EF4-FFF2-40B4-BE49-F238E27FC236}">
                <a16:creationId xmlns:a16="http://schemas.microsoft.com/office/drawing/2014/main" id="{479B72FF-095D-8549-9DF6-51F8D7C5B85E}"/>
              </a:ext>
            </a:extLst>
          </p:cNvPr>
          <p:cNvSpPr txBox="1"/>
          <p:nvPr/>
        </p:nvSpPr>
        <p:spPr>
          <a:xfrm>
            <a:off x="977959" y="3026181"/>
            <a:ext cx="7851017"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Copper oxide and sulfuric acid</a:t>
            </a:r>
          </a:p>
        </p:txBody>
      </p:sp>
      <p:sp>
        <p:nvSpPr>
          <p:cNvPr id="22" name="TextBox 21">
            <a:extLst>
              <a:ext uri="{FF2B5EF4-FFF2-40B4-BE49-F238E27FC236}">
                <a16:creationId xmlns:a16="http://schemas.microsoft.com/office/drawing/2014/main" id="{6D2CE0B9-4030-614E-9754-70E66C7D8E8E}"/>
              </a:ext>
            </a:extLst>
          </p:cNvPr>
          <p:cNvSpPr txBox="1"/>
          <p:nvPr/>
        </p:nvSpPr>
        <p:spPr>
          <a:xfrm>
            <a:off x="977959" y="5217234"/>
            <a:ext cx="10470838"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Blue liquid – (aq) means aqueous, or dissolved in water</a:t>
            </a:r>
          </a:p>
        </p:txBody>
      </p:sp>
      <p:sp>
        <p:nvSpPr>
          <p:cNvPr id="23" name="TextBox 22">
            <a:extLst>
              <a:ext uri="{FF2B5EF4-FFF2-40B4-BE49-F238E27FC236}">
                <a16:creationId xmlns:a16="http://schemas.microsoft.com/office/drawing/2014/main" id="{921BBEB0-5A87-1544-8215-16D8FB86D5D5}"/>
              </a:ext>
            </a:extLst>
          </p:cNvPr>
          <p:cNvSpPr txBox="1"/>
          <p:nvPr/>
        </p:nvSpPr>
        <p:spPr>
          <a:xfrm>
            <a:off x="945875" y="6326104"/>
            <a:ext cx="7646635"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Copper chloride</a:t>
            </a:r>
          </a:p>
        </p:txBody>
      </p:sp>
      <p:sp>
        <p:nvSpPr>
          <p:cNvPr id="9" name="Rectangle 8">
            <a:extLst>
              <a:ext uri="{FF2B5EF4-FFF2-40B4-BE49-F238E27FC236}">
                <a16:creationId xmlns:a16="http://schemas.microsoft.com/office/drawing/2014/main" id="{EC1FC502-BCAA-774B-9FC9-5CDBB03137CE}"/>
              </a:ext>
            </a:extLst>
          </p:cNvPr>
          <p:cNvSpPr/>
          <p:nvPr/>
        </p:nvSpPr>
        <p:spPr>
          <a:xfrm>
            <a:off x="1240605" y="1345941"/>
            <a:ext cx="9331569" cy="584775"/>
          </a:xfrm>
          <a:prstGeom prst="rect">
            <a:avLst/>
          </a:prstGeom>
        </p:spPr>
        <p:txBody>
          <a:bodyPr wrap="square">
            <a:spAutoFit/>
          </a:bodyPr>
          <a:lstStyle/>
          <a:p>
            <a:pPr lvl="1" algn="ctr"/>
            <a:r>
              <a:rPr lang="en-GB" sz="3200" b="1" dirty="0">
                <a:solidFill>
                  <a:schemeClr val="accent1"/>
                </a:solidFill>
                <a:latin typeface="Century Gothic" panose="020B0502020202020204" pitchFamily="34" charset="0"/>
              </a:rPr>
              <a:t>CuO</a:t>
            </a:r>
            <a:r>
              <a:rPr lang="en-GB" sz="3200" b="1" baseline="-25000" dirty="0">
                <a:solidFill>
                  <a:schemeClr val="accent1"/>
                </a:solidFill>
                <a:latin typeface="Century Gothic" panose="020B0502020202020204" pitchFamily="34" charset="0"/>
              </a:rPr>
              <a:t>(s)</a:t>
            </a:r>
            <a:r>
              <a:rPr lang="en-GB" sz="3200" b="1" dirty="0">
                <a:solidFill>
                  <a:schemeClr val="accent1"/>
                </a:solidFill>
                <a:latin typeface="Century Gothic" panose="020B0502020202020204" pitchFamily="34" charset="0"/>
              </a:rPr>
              <a:t> + H</a:t>
            </a:r>
            <a:r>
              <a:rPr lang="en-GB" sz="3200" b="1" baseline="-25000" dirty="0">
                <a:solidFill>
                  <a:schemeClr val="accent1"/>
                </a:solidFill>
                <a:latin typeface="Century Gothic" panose="020B0502020202020204" pitchFamily="34" charset="0"/>
              </a:rPr>
              <a:t>2</a:t>
            </a:r>
            <a:r>
              <a:rPr lang="en-GB" sz="3200" b="1" dirty="0">
                <a:solidFill>
                  <a:schemeClr val="accent1"/>
                </a:solidFill>
                <a:latin typeface="Century Gothic" panose="020B0502020202020204" pitchFamily="34" charset="0"/>
              </a:rPr>
              <a:t>SO</a:t>
            </a:r>
            <a:r>
              <a:rPr lang="en-GB" sz="3200" b="1" baseline="-25000" dirty="0">
                <a:solidFill>
                  <a:schemeClr val="accent1"/>
                </a:solidFill>
                <a:latin typeface="Century Gothic" panose="020B0502020202020204" pitchFamily="34" charset="0"/>
              </a:rPr>
              <a:t>4(aq)</a:t>
            </a:r>
            <a:r>
              <a:rPr lang="en-GB" sz="3200" b="1" dirty="0">
                <a:solidFill>
                  <a:schemeClr val="accent1"/>
                </a:solidFill>
                <a:latin typeface="Century Gothic" panose="020B0502020202020204" pitchFamily="34" charset="0"/>
              </a:rPr>
              <a:t> → CuSO</a:t>
            </a:r>
            <a:r>
              <a:rPr lang="en-GB" sz="3200" b="1" baseline="-25000" dirty="0">
                <a:solidFill>
                  <a:schemeClr val="accent1"/>
                </a:solidFill>
                <a:latin typeface="Century Gothic" panose="020B0502020202020204" pitchFamily="34" charset="0"/>
              </a:rPr>
              <a:t>4(aq) </a:t>
            </a:r>
            <a:r>
              <a:rPr lang="en-GB" sz="3200" b="1" dirty="0">
                <a:solidFill>
                  <a:schemeClr val="accent1"/>
                </a:solidFill>
                <a:latin typeface="Century Gothic" panose="020B0502020202020204" pitchFamily="34" charset="0"/>
              </a:rPr>
              <a:t>+ H</a:t>
            </a:r>
            <a:r>
              <a:rPr lang="en-GB" sz="3200" b="1" baseline="-25000" dirty="0">
                <a:solidFill>
                  <a:schemeClr val="accent1"/>
                </a:solidFill>
                <a:latin typeface="Century Gothic" panose="020B0502020202020204" pitchFamily="34" charset="0"/>
              </a:rPr>
              <a:t>2</a:t>
            </a:r>
            <a:r>
              <a:rPr lang="en-GB" sz="3200" b="1" dirty="0">
                <a:solidFill>
                  <a:schemeClr val="accent1"/>
                </a:solidFill>
                <a:latin typeface="Century Gothic" panose="020B0502020202020204" pitchFamily="34" charset="0"/>
              </a:rPr>
              <a:t>O</a:t>
            </a:r>
            <a:r>
              <a:rPr lang="en-GB" sz="3200" b="1" baseline="-25000" dirty="0">
                <a:solidFill>
                  <a:schemeClr val="accent1"/>
                </a:solidFill>
                <a:latin typeface="Century Gothic" panose="020B0502020202020204" pitchFamily="34" charset="0"/>
              </a:rPr>
              <a:t>(l)</a:t>
            </a:r>
            <a:endParaRPr lang="en-GB" sz="4000" b="1" dirty="0">
              <a:solidFill>
                <a:schemeClr val="accent1"/>
              </a:solidFill>
              <a:latin typeface="Century Gothic" panose="020B0502020202020204" pitchFamily="34" charset="0"/>
            </a:endParaRPr>
          </a:p>
        </p:txBody>
      </p:sp>
      <p:sp>
        <p:nvSpPr>
          <p:cNvPr id="8" name="TextBox 7">
            <a:extLst>
              <a:ext uri="{FF2B5EF4-FFF2-40B4-BE49-F238E27FC236}">
                <a16:creationId xmlns:a16="http://schemas.microsoft.com/office/drawing/2014/main" id="{35981F06-3EE3-4650-96EF-8D564F00BB88}"/>
              </a:ext>
            </a:extLst>
          </p:cNvPr>
          <p:cNvSpPr txBox="1"/>
          <p:nvPr/>
        </p:nvSpPr>
        <p:spPr>
          <a:xfrm>
            <a:off x="1010044" y="2334622"/>
            <a:ext cx="7851017"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The substance is solid</a:t>
            </a:r>
          </a:p>
        </p:txBody>
      </p:sp>
      <p:sp>
        <p:nvSpPr>
          <p:cNvPr id="11" name="TextBox 10">
            <a:extLst>
              <a:ext uri="{FF2B5EF4-FFF2-40B4-BE49-F238E27FC236}">
                <a16:creationId xmlns:a16="http://schemas.microsoft.com/office/drawing/2014/main" id="{A23C5FF4-A428-45F6-8677-2E079BEE3D5F}"/>
              </a:ext>
            </a:extLst>
          </p:cNvPr>
          <p:cNvSpPr txBox="1"/>
          <p:nvPr/>
        </p:nvSpPr>
        <p:spPr>
          <a:xfrm>
            <a:off x="977959" y="3755950"/>
            <a:ext cx="10470838" cy="830997"/>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Balanced, there are equal numbers of each type of atom in reactants and products</a:t>
            </a:r>
          </a:p>
        </p:txBody>
      </p:sp>
      <p:sp>
        <p:nvSpPr>
          <p:cNvPr id="2" name="Title 1">
            <a:extLst>
              <a:ext uri="{FF2B5EF4-FFF2-40B4-BE49-F238E27FC236}">
                <a16:creationId xmlns:a16="http://schemas.microsoft.com/office/drawing/2014/main" id="{C45E9D24-279D-DCB1-281C-00D24CEA3936}"/>
              </a:ext>
            </a:extLst>
          </p:cNvPr>
          <p:cNvSpPr>
            <a:spLocks noGrp="1"/>
          </p:cNvSpPr>
          <p:nvPr>
            <p:ph type="title"/>
          </p:nvPr>
        </p:nvSpPr>
        <p:spPr/>
        <p:txBody>
          <a:bodyPr/>
          <a:lstStyle/>
          <a:p>
            <a:r>
              <a:rPr lang="en-GB" u="sng" dirty="0">
                <a:latin typeface="Century Gothic" panose="020B0502020202020204" pitchFamily="34" charset="0"/>
              </a:rPr>
              <a:t>Making Soluble Salts</a:t>
            </a:r>
          </a:p>
        </p:txBody>
      </p:sp>
      <p:pic>
        <p:nvPicPr>
          <p:cNvPr id="3" name="Picture 2" descr="Icon&#10;&#10;Description automatically generated">
            <a:extLst>
              <a:ext uri="{FF2B5EF4-FFF2-40B4-BE49-F238E27FC236}">
                <a16:creationId xmlns:a16="http://schemas.microsoft.com/office/drawing/2014/main" id="{0188D277-4CE0-1D09-C749-251DAA69FB81}"/>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429152" y="5734324"/>
            <a:ext cx="1145669" cy="547730"/>
          </a:xfrm>
          <a:prstGeom prst="rect">
            <a:avLst/>
          </a:prstGeom>
        </p:spPr>
      </p:pic>
    </p:spTree>
    <p:extLst>
      <p:ext uri="{BB962C8B-B14F-4D97-AF65-F5344CB8AC3E}">
        <p14:creationId xmlns:p14="http://schemas.microsoft.com/office/powerpoint/2010/main" val="1594633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3" grpId="0"/>
      <p:bldP spid="8"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1219BA6-FA9F-EE92-6069-98638F621D4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75772" y="501578"/>
            <a:ext cx="5399378" cy="4105161"/>
          </a:xfrm>
          <a:prstGeom prst="rect">
            <a:avLst/>
          </a:prstGeom>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C3.2.10</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7" y="2102199"/>
            <a:ext cx="6934060" cy="430800"/>
          </a:xfrm>
        </p:spPr>
        <p:txBody>
          <a:bodyPr/>
          <a:lstStyle/>
          <a:p>
            <a:r>
              <a:rPr lang="en-US" dirty="0">
                <a:latin typeface="Century Gothic" panose="020B0502020202020204" pitchFamily="34" charset="0"/>
              </a:rPr>
              <a:t>Making Soluble Salts</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17/04/2024</a:t>
            </a:fld>
            <a:endParaRPr kumimoji="0" lang="en-US" sz="20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eorgia" panose="02040502050405020303"/>
              <a:ea typeface="+mn-ea"/>
              <a:cs typeface="+mn-cs"/>
              <a:sym typeface="Arial"/>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258943" y="3128277"/>
            <a:ext cx="837234" cy="432292"/>
          </a:xfrm>
          <a:prstGeom prst="rect">
            <a:avLst/>
          </a:prstGeom>
        </p:spPr>
      </p:pic>
      <p:pic>
        <p:nvPicPr>
          <p:cNvPr id="15" name="Picture 14" descr="Icon&#10;&#10;Description automatically generated">
            <a:extLst>
              <a:ext uri="{FF2B5EF4-FFF2-40B4-BE49-F238E27FC236}">
                <a16:creationId xmlns:a16="http://schemas.microsoft.com/office/drawing/2014/main" id="{C8E7BBB6-43D3-B144-6ED2-D839EFAEE47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381026" y="5301187"/>
            <a:ext cx="1145669" cy="547730"/>
          </a:xfrm>
          <a:prstGeom prst="rect">
            <a:avLst/>
          </a:prstGeom>
        </p:spPr>
      </p:pic>
      <p:sp>
        <p:nvSpPr>
          <p:cNvPr id="13" name="TextBox 12">
            <a:extLst>
              <a:ext uri="{FF2B5EF4-FFF2-40B4-BE49-F238E27FC236}">
                <a16:creationId xmlns:a16="http://schemas.microsoft.com/office/drawing/2014/main" id="{310D9832-C205-5580-79D4-74F5F88457BF}"/>
              </a:ext>
            </a:extLst>
          </p:cNvPr>
          <p:cNvSpPr txBox="1"/>
          <p:nvPr/>
        </p:nvSpPr>
        <p:spPr>
          <a:xfrm>
            <a:off x="283151" y="4498116"/>
            <a:ext cx="5116229" cy="2339102"/>
          </a:xfrm>
          <a:prstGeom prst="rect">
            <a:avLst/>
          </a:prstGeom>
          <a:noFill/>
        </p:spPr>
        <p:txBody>
          <a:bodyPr wrap="square" rtlCol="0">
            <a:spAutoFit/>
          </a:bodyPr>
          <a:lstStyle/>
          <a:p>
            <a:r>
              <a:rPr lang="en-US" dirty="0">
                <a:latin typeface="Century Gothic" panose="020B0502020202020204" pitchFamily="34" charset="0"/>
              </a:rPr>
              <a:t>C3.2.1 Prior Knowledge Review</a:t>
            </a:r>
          </a:p>
          <a:p>
            <a:r>
              <a:rPr lang="en-US" dirty="0">
                <a:latin typeface="Century Gothic" panose="020B0502020202020204" pitchFamily="34" charset="0"/>
              </a:rPr>
              <a:t>C3.2.2 Relative Formula Mass</a:t>
            </a:r>
          </a:p>
          <a:p>
            <a:r>
              <a:rPr lang="en-US" dirty="0">
                <a:latin typeface="Century Gothic" panose="020B0502020202020204" pitchFamily="34" charset="0"/>
              </a:rPr>
              <a:t>C3.2.3 Percentage by Mass</a:t>
            </a:r>
          </a:p>
          <a:p>
            <a:r>
              <a:rPr lang="en-US" dirty="0">
                <a:latin typeface="Century Gothic" panose="020B0502020202020204" pitchFamily="34" charset="0"/>
              </a:rPr>
              <a:t>C3.2.4 Conservation of Mass</a:t>
            </a:r>
          </a:p>
          <a:p>
            <a:r>
              <a:rPr lang="en-US" dirty="0">
                <a:latin typeface="Century Gothic" panose="020B0502020202020204" pitchFamily="34" charset="0"/>
              </a:rPr>
              <a:t>C3.2.5 Balancing Equations</a:t>
            </a:r>
          </a:p>
          <a:p>
            <a:r>
              <a:rPr lang="en-US" dirty="0">
                <a:latin typeface="Century Gothic" panose="020B0502020202020204" pitchFamily="34" charset="0"/>
              </a:rPr>
              <a:t>C3.2.6 Uncertainty</a:t>
            </a:r>
          </a:p>
          <a:p>
            <a:r>
              <a:rPr lang="en-US" dirty="0">
                <a:latin typeface="Century Gothic" panose="020B0502020202020204" pitchFamily="34" charset="0"/>
              </a:rPr>
              <a:t>C3.2.7 Introducing Concentration</a:t>
            </a:r>
          </a:p>
          <a:p>
            <a:endParaRPr lang="en-US" dirty="0">
              <a:latin typeface="Century Gothic" panose="020B0502020202020204" pitchFamily="34" charset="0"/>
            </a:endParaRPr>
          </a:p>
        </p:txBody>
      </p:sp>
      <p:sp>
        <p:nvSpPr>
          <p:cNvPr id="14" name="TextBox 13">
            <a:extLst>
              <a:ext uri="{FF2B5EF4-FFF2-40B4-BE49-F238E27FC236}">
                <a16:creationId xmlns:a16="http://schemas.microsoft.com/office/drawing/2014/main" id="{ED65183A-A45A-B290-9427-EC59D8D2AA62}"/>
              </a:ext>
            </a:extLst>
          </p:cNvPr>
          <p:cNvSpPr txBox="1"/>
          <p:nvPr/>
        </p:nvSpPr>
        <p:spPr>
          <a:xfrm>
            <a:off x="4816943" y="4513505"/>
            <a:ext cx="5116229" cy="1508105"/>
          </a:xfrm>
          <a:prstGeom prst="rect">
            <a:avLst/>
          </a:prstGeom>
          <a:noFill/>
        </p:spPr>
        <p:txBody>
          <a:bodyPr wrap="square" rtlCol="0">
            <a:spAutoFit/>
          </a:bodyPr>
          <a:lstStyle/>
          <a:p>
            <a:r>
              <a:rPr lang="en-US" dirty="0">
                <a:latin typeface="Century Gothic" panose="020B0502020202020204" pitchFamily="34" charset="0"/>
              </a:rPr>
              <a:t>C3.2.8 Concentration Calculations</a:t>
            </a:r>
          </a:p>
          <a:p>
            <a:r>
              <a:rPr lang="en-US" dirty="0">
                <a:latin typeface="Century Gothic" panose="020B0502020202020204" pitchFamily="34" charset="0"/>
              </a:rPr>
              <a:t>C3.2.9 Soluble Salts</a:t>
            </a:r>
          </a:p>
          <a:p>
            <a:pPr marL="342900" indent="-342900">
              <a:buFont typeface="Wingdings" pitchFamily="2" charset="2"/>
              <a:buChar char="Ø"/>
            </a:pPr>
            <a:r>
              <a:rPr lang="en-US" sz="2000" b="1" dirty="0">
                <a:latin typeface="Century Gothic" panose="020B0502020202020204" pitchFamily="34" charset="0"/>
              </a:rPr>
              <a:t>C3.2.10 Making Soluble Salts</a:t>
            </a:r>
          </a:p>
          <a:p>
            <a:r>
              <a:rPr lang="en-US" dirty="0">
                <a:latin typeface="Century Gothic" panose="020B0502020202020204" pitchFamily="34" charset="0"/>
              </a:rPr>
              <a:t>C3.2.11 Making Soluble Salts 2</a:t>
            </a:r>
          </a:p>
          <a:p>
            <a:endParaRPr lang="en-US" dirty="0">
              <a:latin typeface="Century Gothic" panose="020B0502020202020204" pitchFamily="34" charset="0"/>
            </a:endParaRPr>
          </a:p>
        </p:txBody>
      </p:sp>
    </p:spTree>
    <p:extLst>
      <p:ext uri="{BB962C8B-B14F-4D97-AF65-F5344CB8AC3E}">
        <p14:creationId xmlns:p14="http://schemas.microsoft.com/office/powerpoint/2010/main" val="16602326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968073"/>
            <a:ext cx="10620000" cy="2677656"/>
          </a:xfrm>
          <a:prstGeom prst="rect">
            <a:avLst/>
          </a:prstGeom>
          <a:noFill/>
          <a:ln>
            <a:noFill/>
          </a:ln>
        </p:spPr>
        <p:txBody>
          <a:bodyPr wrap="square" rtlCol="0">
            <a:spAutoFit/>
          </a:bodyPr>
          <a:lstStyle/>
          <a:p>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Prepare a pure, dry sample of crystals of a soluble salt.</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the key techniques required to prepare a sample of dry, soluble salt, including filtration, evaporation and crystallisation.</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Explain why each step of the procedure is necessary.</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2" y="5755170"/>
            <a:ext cx="2720308"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concentrated</a:t>
            </a:r>
          </a:p>
        </p:txBody>
      </p:sp>
      <p:sp>
        <p:nvSpPr>
          <p:cNvPr id="12" name="Rectangle 11">
            <a:extLst>
              <a:ext uri="{FF2B5EF4-FFF2-40B4-BE49-F238E27FC236}">
                <a16:creationId xmlns:a16="http://schemas.microsoft.com/office/drawing/2014/main" id="{633A7E8A-4743-B64C-86DF-5A02881745D1}"/>
              </a:ext>
            </a:extLst>
          </p:cNvPr>
          <p:cNvSpPr/>
          <p:nvPr/>
        </p:nvSpPr>
        <p:spPr>
          <a:xfrm>
            <a:off x="7030055" y="4910371"/>
            <a:ext cx="2720310"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crystallisation</a:t>
            </a:r>
          </a:p>
        </p:txBody>
      </p:sp>
      <p:sp>
        <p:nvSpPr>
          <p:cNvPr id="13" name="Rectangle 12">
            <a:extLst>
              <a:ext uri="{FF2B5EF4-FFF2-40B4-BE49-F238E27FC236}">
                <a16:creationId xmlns:a16="http://schemas.microsoft.com/office/drawing/2014/main" id="{3E876D59-91E6-364D-B1C6-8965DED5E5DB}"/>
              </a:ext>
            </a:extLst>
          </p:cNvPr>
          <p:cNvSpPr/>
          <p:nvPr/>
        </p:nvSpPr>
        <p:spPr>
          <a:xfrm>
            <a:off x="4800903" y="4891802"/>
            <a:ext cx="2129138"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filtration</a:t>
            </a:r>
          </a:p>
        </p:txBody>
      </p:sp>
      <p:sp>
        <p:nvSpPr>
          <p:cNvPr id="14" name="Rectangle 13">
            <a:extLst>
              <a:ext uri="{FF2B5EF4-FFF2-40B4-BE49-F238E27FC236}">
                <a16:creationId xmlns:a16="http://schemas.microsoft.com/office/drawing/2014/main" id="{A2C825F2-5973-4048-9A5C-E0A4E794080E}"/>
              </a:ext>
            </a:extLst>
          </p:cNvPr>
          <p:cNvSpPr/>
          <p:nvPr/>
        </p:nvSpPr>
        <p:spPr>
          <a:xfrm>
            <a:off x="4800903" y="5740387"/>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solution</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0" y="4891803"/>
            <a:ext cx="2720309"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evaporation</a:t>
            </a:r>
          </a:p>
        </p:txBody>
      </p:sp>
    </p:spTree>
    <p:extLst>
      <p:ext uri="{BB962C8B-B14F-4D97-AF65-F5344CB8AC3E}">
        <p14:creationId xmlns:p14="http://schemas.microsoft.com/office/powerpoint/2010/main" val="1447196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dirty="0">
                <a:solidFill>
                  <a:schemeClr val="dk1"/>
                </a:solidFill>
                <a:latin typeface="Century Gothic"/>
                <a:ea typeface="Century Gothic"/>
                <a:cs typeface="Century Gothic"/>
                <a:sym typeface="Century Gothic"/>
              </a:rPr>
              <a:t>The </a:t>
            </a:r>
            <a:r>
              <a:rPr lang="en-GB" sz="2400" b="1" i="0" u="none" strike="noStrike" cap="none" dirty="0">
                <a:solidFill>
                  <a:schemeClr val="dk1"/>
                </a:solidFill>
                <a:latin typeface="Century Gothic"/>
                <a:ea typeface="Century Gothic"/>
                <a:cs typeface="Century Gothic"/>
                <a:sym typeface="Century Gothic"/>
              </a:rPr>
              <a:t>fix-it</a:t>
            </a:r>
            <a:r>
              <a:rPr lang="en-GB" sz="2400" b="0" i="0" u="none" strike="noStrike" cap="none" dirty="0">
                <a:solidFill>
                  <a:schemeClr val="dk1"/>
                </a:solidFill>
                <a:latin typeface="Century Gothic"/>
                <a:ea typeface="Century Gothic"/>
                <a:cs typeface="Century Gothic"/>
                <a:sym typeface="Century Gothic"/>
              </a:rPr>
              <a:t> is an opportunity to respond to gaps in knowledge, especially those identified by th</a:t>
            </a:r>
            <a:r>
              <a:rPr lang="en-GB" sz="2400" dirty="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dirty="0">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dirty="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dirty="0">
                <a:solidFill>
                  <a:schemeClr val="dk1"/>
                </a:solidFill>
                <a:latin typeface="Century Gothic"/>
                <a:ea typeface="Arial"/>
                <a:cs typeface="Arial"/>
                <a:sym typeface="Century Gothic"/>
              </a:rPr>
              <a:t>reteach</a:t>
            </a:r>
            <a:r>
              <a:rPr lang="en-GB" sz="2400" dirty="0">
                <a:solidFill>
                  <a:schemeClr val="dk1"/>
                </a:solidFill>
                <a:latin typeface="Century Gothic"/>
                <a:ea typeface="Arial"/>
                <a:cs typeface="Arial"/>
                <a:sym typeface="Century Gothic"/>
              </a:rPr>
              <a:t>, </a:t>
            </a:r>
            <a:r>
              <a:rPr lang="en-GB" sz="2400" b="1" i="0" u="none" strike="noStrike" cap="none" dirty="0">
                <a:solidFill>
                  <a:schemeClr val="dk1"/>
                </a:solidFill>
                <a:latin typeface="Century Gothic"/>
                <a:ea typeface="Arial"/>
                <a:cs typeface="Arial"/>
                <a:sym typeface="Century Gothic"/>
              </a:rPr>
              <a:t>explanation, de</a:t>
            </a:r>
            <a:r>
              <a:rPr lang="en-GB" sz="2400" b="1" dirty="0">
                <a:solidFill>
                  <a:schemeClr val="dk1"/>
                </a:solidFill>
                <a:latin typeface="Century Gothic"/>
                <a:ea typeface="Arial"/>
                <a:cs typeface="Arial"/>
                <a:sym typeface="Century Gothic"/>
              </a:rPr>
              <a:t>monstration</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modelling</a:t>
            </a:r>
            <a:r>
              <a:rPr lang="en-GB" sz="2400" dirty="0">
                <a:solidFill>
                  <a:schemeClr val="dk1"/>
                </a:solidFill>
                <a:latin typeface="Century Gothic"/>
                <a:ea typeface="Arial"/>
                <a:cs typeface="Arial"/>
                <a:sym typeface="Century Gothic"/>
              </a:rPr>
              <a:t> </a:t>
            </a:r>
            <a:r>
              <a:rPr lang="en-GB" sz="2400" b="0" i="0" u="none" strike="noStrike" cap="none" dirty="0">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practise</a:t>
            </a:r>
            <a:r>
              <a:rPr lang="en-GB" sz="2400" dirty="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redrafting</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improving</a:t>
            </a:r>
            <a:r>
              <a:rPr lang="en-GB" sz="2400" dirty="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dirty="0">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6" name="Picture 5">
            <a:extLst>
              <a:ext uri="{FF2B5EF4-FFF2-40B4-BE49-F238E27FC236}">
                <a16:creationId xmlns:a16="http://schemas.microsoft.com/office/drawing/2014/main" id="{0943F731-D311-447B-989B-9E0F7349E74A}"/>
              </a:ext>
            </a:extLst>
          </p:cNvPr>
          <p:cNvPicPr>
            <a:picLocks noChangeAspect="1"/>
          </p:cNvPicPr>
          <p:nvPr/>
        </p:nvPicPr>
        <p:blipFill>
          <a:blip r:embed="rId3"/>
          <a:stretch>
            <a:fillRect/>
          </a:stretch>
        </p:blipFill>
        <p:spPr>
          <a:xfrm>
            <a:off x="6866021" y="4199080"/>
            <a:ext cx="4562488" cy="2561663"/>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FF9A3-E850-2C01-5A53-E57A14F041F9}"/>
              </a:ext>
            </a:extLst>
          </p:cNvPr>
          <p:cNvSpPr>
            <a:spLocks noGrp="1"/>
          </p:cNvSpPr>
          <p:nvPr>
            <p:ph type="title"/>
          </p:nvPr>
        </p:nvSpPr>
        <p:spPr/>
        <p:txBody>
          <a:bodyPr/>
          <a:lstStyle/>
          <a:p>
            <a:r>
              <a:rPr lang="en-GB" dirty="0">
                <a:latin typeface="Century Gothic" panose="020B0502020202020204" pitchFamily="34" charset="0"/>
              </a:rPr>
              <a:t>Risk Assessment</a:t>
            </a:r>
          </a:p>
        </p:txBody>
      </p:sp>
      <p:pic>
        <p:nvPicPr>
          <p:cNvPr id="4" name="Picture 3" descr="A close-up of a hazard warning sign&#10;&#10;Description automatically generated">
            <a:extLst>
              <a:ext uri="{FF2B5EF4-FFF2-40B4-BE49-F238E27FC236}">
                <a16:creationId xmlns:a16="http://schemas.microsoft.com/office/drawing/2014/main" id="{4FE1AD93-F41B-A3FE-9847-6B57A850C759}"/>
              </a:ext>
            </a:extLst>
          </p:cNvPr>
          <p:cNvPicPr>
            <a:picLocks noChangeAspect="1"/>
          </p:cNvPicPr>
          <p:nvPr/>
        </p:nvPicPr>
        <p:blipFill>
          <a:blip r:embed="rId2"/>
          <a:stretch>
            <a:fillRect/>
          </a:stretch>
        </p:blipFill>
        <p:spPr>
          <a:xfrm>
            <a:off x="3205565" y="901876"/>
            <a:ext cx="8183923" cy="5776887"/>
          </a:xfrm>
          <a:prstGeom prst="rect">
            <a:avLst/>
          </a:prstGeom>
          <a:ln>
            <a:solidFill>
              <a:schemeClr val="tx1"/>
            </a:solidFill>
          </a:ln>
        </p:spPr>
      </p:pic>
      <p:sp>
        <p:nvSpPr>
          <p:cNvPr id="6" name="TextBox 5">
            <a:extLst>
              <a:ext uri="{FF2B5EF4-FFF2-40B4-BE49-F238E27FC236}">
                <a16:creationId xmlns:a16="http://schemas.microsoft.com/office/drawing/2014/main" id="{E809547E-6DAF-EFB4-CC21-E0B611F8FBA2}"/>
              </a:ext>
            </a:extLst>
          </p:cNvPr>
          <p:cNvSpPr txBox="1"/>
          <p:nvPr/>
        </p:nvSpPr>
        <p:spPr>
          <a:xfrm>
            <a:off x="451412" y="886785"/>
            <a:ext cx="2488558" cy="2585323"/>
          </a:xfrm>
          <a:prstGeom prst="rect">
            <a:avLst/>
          </a:prstGeom>
          <a:noFill/>
        </p:spPr>
        <p:txBody>
          <a:bodyPr wrap="square">
            <a:spAutoFit/>
          </a:bodyPr>
          <a:lstStyle/>
          <a:p>
            <a:pPr marL="342900" indent="-342900">
              <a:buFont typeface="Arial" panose="020B0604020202020204" pitchFamily="34" charset="0"/>
              <a:buChar char="•"/>
            </a:pPr>
            <a:r>
              <a:rPr lang="en-GB" sz="1800" b="1" i="0" dirty="0">
                <a:solidFill>
                  <a:srgbClr val="000000"/>
                </a:solidFill>
                <a:effectLst/>
                <a:latin typeface="Century Gothic" panose="020B0502020202020204" pitchFamily="34" charset="0"/>
              </a:rPr>
              <a:t>A risk assessment </a:t>
            </a:r>
            <a:r>
              <a:rPr lang="en-GB" sz="1800" b="0" i="0" dirty="0">
                <a:solidFill>
                  <a:srgbClr val="000000"/>
                </a:solidFill>
                <a:effectLst/>
                <a:latin typeface="Century Gothic" panose="020B0502020202020204" pitchFamily="34" charset="0"/>
              </a:rPr>
              <a:t>must be completed for this practical</a:t>
            </a:r>
          </a:p>
          <a:p>
            <a:pPr marL="342900" indent="-342900">
              <a:buFont typeface="Arial" panose="020B0604020202020204" pitchFamily="34" charset="0"/>
              <a:buChar char="•"/>
            </a:pPr>
            <a:endParaRPr lang="en-GB" dirty="0">
              <a:solidFill>
                <a:srgbClr val="000000"/>
              </a:solidFill>
              <a:latin typeface="Century Gothic" panose="020B0502020202020204" pitchFamily="34" charset="0"/>
            </a:endParaRPr>
          </a:p>
          <a:p>
            <a:pPr marL="342900" indent="-342900">
              <a:buFont typeface="Arial" panose="020B0604020202020204" pitchFamily="34" charset="0"/>
              <a:buChar char="•"/>
            </a:pPr>
            <a:endParaRPr lang="en-GB" sz="1800" b="0" i="0" dirty="0">
              <a:solidFill>
                <a:srgbClr val="000000"/>
              </a:solidFill>
              <a:effectLst/>
              <a:latin typeface="Century Gothic" panose="020B0502020202020204" pitchFamily="34" charset="0"/>
            </a:endParaRPr>
          </a:p>
          <a:p>
            <a:pPr marL="342900" indent="-342900">
              <a:buFont typeface="Arial" panose="020B0604020202020204" pitchFamily="34" charset="0"/>
              <a:buChar char="•"/>
            </a:pPr>
            <a:r>
              <a:rPr lang="en-GB" sz="1800" dirty="0">
                <a:solidFill>
                  <a:srgbClr val="000000"/>
                </a:solidFill>
                <a:latin typeface="Century Gothic" panose="020B0502020202020204" pitchFamily="34" charset="0"/>
              </a:rPr>
              <a:t>The template risk assessment can be </a:t>
            </a:r>
            <a:r>
              <a:rPr lang="en-GB" sz="1800" dirty="0">
                <a:latin typeface="Century Gothic" panose="020B0502020202020204" pitchFamily="34" charset="0"/>
              </a:rPr>
              <a:t>found </a:t>
            </a:r>
            <a:r>
              <a:rPr lang="en-GB" sz="1800" dirty="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here</a:t>
            </a:r>
            <a:r>
              <a:rPr lang="en-GB" sz="1800" dirty="0">
                <a:latin typeface="Century Gothic" panose="020B0502020202020204" pitchFamily="34" charset="0"/>
              </a:rPr>
              <a:t>.</a:t>
            </a:r>
            <a:endParaRPr lang="en-GB" sz="1800" b="0" i="0" dirty="0">
              <a:effectLst/>
              <a:latin typeface="Century Gothic" panose="020B0502020202020204" pitchFamily="34" charset="0"/>
            </a:endParaRPr>
          </a:p>
        </p:txBody>
      </p:sp>
    </p:spTree>
    <p:extLst>
      <p:ext uri="{BB962C8B-B14F-4D97-AF65-F5344CB8AC3E}">
        <p14:creationId xmlns:p14="http://schemas.microsoft.com/office/powerpoint/2010/main" val="41309763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7FC6A5-D091-4F45-9C20-061C5FADCCC8}"/>
              </a:ext>
            </a:extLst>
          </p:cNvPr>
          <p:cNvSpPr>
            <a:spLocks noGrp="1"/>
          </p:cNvSpPr>
          <p:nvPr>
            <p:ph type="title"/>
          </p:nvPr>
        </p:nvSpPr>
        <p:spPr/>
        <p:txBody>
          <a:bodyPr>
            <a:normAutofit/>
          </a:bodyPr>
          <a:lstStyle/>
          <a:p>
            <a:r>
              <a:rPr lang="en-GB" sz="2800" dirty="0">
                <a:latin typeface="Century Gothic" panose="020B0502020202020204" pitchFamily="34" charset="0"/>
              </a:rPr>
              <a:t>Demonstration Preparing a soluble salt</a:t>
            </a:r>
            <a:endParaRPr lang="en-US" dirty="0"/>
          </a:p>
        </p:txBody>
      </p:sp>
      <p:sp>
        <p:nvSpPr>
          <p:cNvPr id="3" name="TextBox 2">
            <a:extLst>
              <a:ext uri="{FF2B5EF4-FFF2-40B4-BE49-F238E27FC236}">
                <a16:creationId xmlns:a16="http://schemas.microsoft.com/office/drawing/2014/main" id="{4CF670E4-94FC-6D49-96DE-6DB713480CB2}"/>
              </a:ext>
            </a:extLst>
          </p:cNvPr>
          <p:cNvSpPr txBox="1"/>
          <p:nvPr/>
        </p:nvSpPr>
        <p:spPr>
          <a:xfrm>
            <a:off x="540000" y="1103995"/>
            <a:ext cx="9395307" cy="4893647"/>
          </a:xfrm>
          <a:prstGeom prst="rect">
            <a:avLst/>
          </a:prstGeom>
          <a:noFill/>
        </p:spPr>
        <p:txBody>
          <a:bodyPr wrap="square" rtlCol="0">
            <a:spAutoFit/>
          </a:bodyPr>
          <a:lstStyle/>
          <a:p>
            <a:pPr marL="457200" indent="-457200">
              <a:buFont typeface="+mj-lt"/>
              <a:buAutoNum type="arabicPeriod"/>
            </a:pPr>
            <a:r>
              <a:rPr lang="en-GB" sz="2400" dirty="0">
                <a:latin typeface="Century Gothic" panose="020B0502020202020204" pitchFamily="34" charset="0"/>
              </a:rPr>
              <a:t>Heat the acid gently</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The </a:t>
            </a:r>
            <a:r>
              <a:rPr lang="en-GB" sz="2400" b="1" dirty="0">
                <a:latin typeface="Century Gothic" panose="020B0502020202020204" pitchFamily="34" charset="0"/>
              </a:rPr>
              <a:t>solid</a:t>
            </a:r>
            <a:r>
              <a:rPr lang="en-GB" sz="2400" dirty="0">
                <a:latin typeface="Century Gothic" panose="020B0502020202020204" pitchFamily="34" charset="0"/>
              </a:rPr>
              <a:t> is added to the acid until </a:t>
            </a:r>
            <a:r>
              <a:rPr lang="en-GB" sz="2400" b="1" dirty="0">
                <a:latin typeface="Century Gothic" panose="020B0502020202020204" pitchFamily="34" charset="0"/>
              </a:rPr>
              <a:t>no more reacts</a:t>
            </a:r>
            <a:r>
              <a:rPr lang="en-GB" sz="2400" dirty="0">
                <a:latin typeface="Century Gothic" panose="020B0502020202020204" pitchFamily="34" charset="0"/>
              </a:rPr>
              <a:t>.</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Excess</a:t>
            </a:r>
            <a:r>
              <a:rPr lang="en-GB" sz="2400" b="1" dirty="0">
                <a:latin typeface="Century Gothic" panose="020B0502020202020204" pitchFamily="34" charset="0"/>
              </a:rPr>
              <a:t> solid </a:t>
            </a:r>
            <a:r>
              <a:rPr lang="en-GB" sz="2400" dirty="0">
                <a:latin typeface="Century Gothic" panose="020B0502020202020204" pitchFamily="34" charset="0"/>
              </a:rPr>
              <a:t>is </a:t>
            </a:r>
            <a:r>
              <a:rPr lang="en-GB" sz="2400" b="1" dirty="0">
                <a:latin typeface="Century Gothic" panose="020B0502020202020204" pitchFamily="34" charset="0"/>
              </a:rPr>
              <a:t>filtered</a:t>
            </a:r>
            <a:r>
              <a:rPr lang="en-GB" sz="2400" dirty="0">
                <a:latin typeface="Century Gothic" panose="020B0502020202020204" pitchFamily="34" charset="0"/>
              </a:rPr>
              <a:t> off to produce a solution of the salt.</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The solution is heated to evaporate the water to form a more </a:t>
            </a:r>
            <a:r>
              <a:rPr lang="en-GB" sz="2400" b="1" dirty="0">
                <a:latin typeface="Century Gothic" panose="020B0502020202020204" pitchFamily="34" charset="0"/>
              </a:rPr>
              <a:t>concentrated solution. </a:t>
            </a:r>
          </a:p>
          <a:p>
            <a:pPr marL="457200" indent="-457200">
              <a:buFont typeface="+mj-lt"/>
              <a:buAutoNum type="arabicPeriod"/>
            </a:pPr>
            <a:endParaRPr lang="en-GB" sz="2400" b="1"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This concentrated salt solution is </a:t>
            </a:r>
            <a:r>
              <a:rPr lang="en-GB" sz="2400" b="1" dirty="0">
                <a:latin typeface="Century Gothic" panose="020B0502020202020204" pitchFamily="34" charset="0"/>
              </a:rPr>
              <a:t>crystallised</a:t>
            </a:r>
            <a:r>
              <a:rPr lang="en-GB" sz="2400" dirty="0">
                <a:latin typeface="Century Gothic" panose="020B0502020202020204" pitchFamily="34" charset="0"/>
              </a:rPr>
              <a:t> to produce solid salt. </a:t>
            </a:r>
          </a:p>
          <a:p>
            <a:pPr marL="457200" indent="-457200">
              <a:buFont typeface="+mj-lt"/>
              <a:buAutoNum type="arabicPeriod"/>
            </a:pPr>
            <a:endParaRPr lang="en-GB" sz="2400" b="1"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The salt is patted </a:t>
            </a:r>
            <a:r>
              <a:rPr lang="en-GB" sz="2400" b="1" dirty="0">
                <a:latin typeface="Century Gothic" panose="020B0502020202020204" pitchFamily="34" charset="0"/>
              </a:rPr>
              <a:t>dry</a:t>
            </a:r>
            <a:r>
              <a:rPr lang="en-GB" sz="2400" dirty="0">
                <a:latin typeface="Century Gothic" panose="020B0502020202020204" pitchFamily="34" charset="0"/>
              </a:rPr>
              <a:t> between two pieces of filter paper.</a:t>
            </a:r>
            <a:endParaRPr lang="en-US" sz="2400" dirty="0"/>
          </a:p>
        </p:txBody>
      </p:sp>
      <p:pic>
        <p:nvPicPr>
          <p:cNvPr id="4" name="Picture 3">
            <a:extLst>
              <a:ext uri="{FF2B5EF4-FFF2-40B4-BE49-F238E27FC236}">
                <a16:creationId xmlns:a16="http://schemas.microsoft.com/office/drawing/2014/main" id="{1A651C48-0145-6641-9449-A959B710DCED}"/>
              </a:ext>
            </a:extLst>
          </p:cNvPr>
          <p:cNvPicPr>
            <a:picLocks noChangeAspect="1"/>
          </p:cNvPicPr>
          <p:nvPr/>
        </p:nvPicPr>
        <p:blipFill>
          <a:blip r:embed="rId3"/>
          <a:stretch>
            <a:fillRect/>
          </a:stretch>
        </p:blipFill>
        <p:spPr>
          <a:xfrm>
            <a:off x="10094808" y="1103995"/>
            <a:ext cx="1246412" cy="1372379"/>
          </a:xfrm>
          <a:prstGeom prst="rect">
            <a:avLst/>
          </a:prstGeom>
        </p:spPr>
      </p:pic>
      <p:pic>
        <p:nvPicPr>
          <p:cNvPr id="5" name="Picture 4">
            <a:extLst>
              <a:ext uri="{FF2B5EF4-FFF2-40B4-BE49-F238E27FC236}">
                <a16:creationId xmlns:a16="http://schemas.microsoft.com/office/drawing/2014/main" id="{C60EF69E-EF42-5A4C-84EF-B5BA12133E28}"/>
              </a:ext>
            </a:extLst>
          </p:cNvPr>
          <p:cNvPicPr>
            <a:picLocks noChangeAspect="1"/>
          </p:cNvPicPr>
          <p:nvPr/>
        </p:nvPicPr>
        <p:blipFill>
          <a:blip r:embed="rId4"/>
          <a:stretch>
            <a:fillRect/>
          </a:stretch>
        </p:blipFill>
        <p:spPr>
          <a:xfrm>
            <a:off x="10106816" y="2582153"/>
            <a:ext cx="1213495" cy="1572027"/>
          </a:xfrm>
          <a:prstGeom prst="rect">
            <a:avLst/>
          </a:prstGeom>
        </p:spPr>
      </p:pic>
      <p:pic>
        <p:nvPicPr>
          <p:cNvPr id="6" name="Picture 5">
            <a:extLst>
              <a:ext uri="{FF2B5EF4-FFF2-40B4-BE49-F238E27FC236}">
                <a16:creationId xmlns:a16="http://schemas.microsoft.com/office/drawing/2014/main" id="{32DDA511-790A-B241-91FF-384DE98CF1B2}"/>
              </a:ext>
            </a:extLst>
          </p:cNvPr>
          <p:cNvPicPr>
            <a:picLocks noChangeAspect="1"/>
          </p:cNvPicPr>
          <p:nvPr/>
        </p:nvPicPr>
        <p:blipFill>
          <a:blip r:embed="rId5"/>
          <a:stretch>
            <a:fillRect/>
          </a:stretch>
        </p:blipFill>
        <p:spPr>
          <a:xfrm>
            <a:off x="10107937" y="4393240"/>
            <a:ext cx="1212373" cy="1223008"/>
          </a:xfrm>
          <a:prstGeom prst="rect">
            <a:avLst/>
          </a:prstGeom>
        </p:spPr>
      </p:pic>
    </p:spTree>
    <p:extLst>
      <p:ext uri="{BB962C8B-B14F-4D97-AF65-F5344CB8AC3E}">
        <p14:creationId xmlns:p14="http://schemas.microsoft.com/office/powerpoint/2010/main" val="6919207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ADE63-9A3C-244A-A711-862E09A1241F}"/>
              </a:ext>
            </a:extLst>
          </p:cNvPr>
          <p:cNvSpPr>
            <a:spLocks noGrp="1"/>
          </p:cNvSpPr>
          <p:nvPr>
            <p:ph type="title"/>
          </p:nvPr>
        </p:nvSpPr>
        <p:spPr/>
        <p:txBody>
          <a:bodyPr/>
          <a:lstStyle/>
          <a:p>
            <a:r>
              <a:rPr lang="en-US" dirty="0">
                <a:latin typeface="Century Gothic" panose="020B0502020202020204" pitchFamily="34" charset="0"/>
              </a:rPr>
              <a:t>Risk assessment</a:t>
            </a:r>
          </a:p>
        </p:txBody>
      </p:sp>
      <p:graphicFrame>
        <p:nvGraphicFramePr>
          <p:cNvPr id="3" name="Table 3">
            <a:extLst>
              <a:ext uri="{FF2B5EF4-FFF2-40B4-BE49-F238E27FC236}">
                <a16:creationId xmlns:a16="http://schemas.microsoft.com/office/drawing/2014/main" id="{AD2FB4FE-5737-2E49-B5BB-2D3E2BD2061D}"/>
              </a:ext>
            </a:extLst>
          </p:cNvPr>
          <p:cNvGraphicFramePr>
            <a:graphicFrameLocks noGrp="1"/>
          </p:cNvGraphicFramePr>
          <p:nvPr>
            <p:extLst>
              <p:ext uri="{D42A27DB-BD31-4B8C-83A1-F6EECF244321}">
                <p14:modId xmlns:p14="http://schemas.microsoft.com/office/powerpoint/2010/main" val="4078925197"/>
              </p:ext>
            </p:extLst>
          </p:nvPr>
        </p:nvGraphicFramePr>
        <p:xfrm>
          <a:off x="243623" y="1093782"/>
          <a:ext cx="10907585" cy="5422404"/>
        </p:xfrm>
        <a:graphic>
          <a:graphicData uri="http://schemas.openxmlformats.org/drawingml/2006/table">
            <a:tbl>
              <a:tblPr firstRow="1" bandRow="1">
                <a:tableStyleId>{5940675A-B579-460E-94D1-54222C63F5DA}</a:tableStyleId>
              </a:tblPr>
              <a:tblGrid>
                <a:gridCol w="3495185">
                  <a:extLst>
                    <a:ext uri="{9D8B030D-6E8A-4147-A177-3AD203B41FA5}">
                      <a16:colId xmlns:a16="http://schemas.microsoft.com/office/drawing/2014/main" val="4217058187"/>
                    </a:ext>
                  </a:extLst>
                </a:gridCol>
                <a:gridCol w="3495185">
                  <a:extLst>
                    <a:ext uri="{9D8B030D-6E8A-4147-A177-3AD203B41FA5}">
                      <a16:colId xmlns:a16="http://schemas.microsoft.com/office/drawing/2014/main" val="3407301530"/>
                    </a:ext>
                  </a:extLst>
                </a:gridCol>
                <a:gridCol w="3917215">
                  <a:extLst>
                    <a:ext uri="{9D8B030D-6E8A-4147-A177-3AD203B41FA5}">
                      <a16:colId xmlns:a16="http://schemas.microsoft.com/office/drawing/2014/main" val="1890783528"/>
                    </a:ext>
                  </a:extLst>
                </a:gridCol>
              </a:tblGrid>
              <a:tr h="769653">
                <a:tc>
                  <a:txBody>
                    <a:bodyPr/>
                    <a:lstStyle/>
                    <a:p>
                      <a:pPr algn="ctr"/>
                      <a:r>
                        <a:rPr lang="en-US" sz="2000" b="1" dirty="0">
                          <a:latin typeface="Century Gothic" panose="020B0502020202020204" pitchFamily="34" charset="0"/>
                        </a:rPr>
                        <a:t>Apparatus/Chemical</a:t>
                      </a:r>
                    </a:p>
                  </a:txBody>
                  <a:tcPr anchor="ctr"/>
                </a:tc>
                <a:tc>
                  <a:txBody>
                    <a:bodyPr/>
                    <a:lstStyle/>
                    <a:p>
                      <a:pPr algn="ctr"/>
                      <a:r>
                        <a:rPr lang="en-US" sz="2000" b="1" dirty="0">
                          <a:latin typeface="Century Gothic" panose="020B0502020202020204" pitchFamily="34" charset="0"/>
                        </a:rPr>
                        <a:t>Hazard</a:t>
                      </a:r>
                    </a:p>
                  </a:txBody>
                  <a:tcPr anchor="ctr"/>
                </a:tc>
                <a:tc>
                  <a:txBody>
                    <a:bodyPr/>
                    <a:lstStyle/>
                    <a:p>
                      <a:pPr algn="ctr"/>
                      <a:r>
                        <a:rPr lang="en-US" sz="2000" b="1" dirty="0">
                          <a:latin typeface="Century Gothic" panose="020B0502020202020204" pitchFamily="34" charset="0"/>
                        </a:rPr>
                        <a:t>Precaution</a:t>
                      </a:r>
                    </a:p>
                  </a:txBody>
                  <a:tcPr anchor="ctr"/>
                </a:tc>
                <a:extLst>
                  <a:ext uri="{0D108BD9-81ED-4DB2-BD59-A6C34878D82A}">
                    <a16:rowId xmlns:a16="http://schemas.microsoft.com/office/drawing/2014/main" val="3677265706"/>
                  </a:ext>
                </a:extLst>
              </a:tr>
              <a:tr h="1445317">
                <a:tc>
                  <a:txBody>
                    <a:bodyPr/>
                    <a:lstStyle/>
                    <a:p>
                      <a:pPr algn="ctr"/>
                      <a:endParaRPr lang="en-US" sz="2400" b="1" dirty="0">
                        <a:latin typeface="Century Gothic" panose="020B0502020202020204" pitchFamily="34" charset="0"/>
                      </a:endParaRPr>
                    </a:p>
                  </a:txBody>
                  <a:tcPr anchor="ctr"/>
                </a:tc>
                <a:tc>
                  <a:txBody>
                    <a:bodyPr/>
                    <a:lstStyle/>
                    <a:p>
                      <a:pPr algn="ctr"/>
                      <a:endParaRPr lang="en-US" sz="2400" b="1" dirty="0">
                        <a:latin typeface="Century Gothic" panose="020B0502020202020204" pitchFamily="34" charset="0"/>
                      </a:endParaRPr>
                    </a:p>
                  </a:txBody>
                  <a:tcPr anchor="ctr"/>
                </a:tc>
                <a:tc>
                  <a:txBody>
                    <a:bodyPr/>
                    <a:lstStyle/>
                    <a:p>
                      <a:pPr algn="ctr"/>
                      <a:endParaRPr lang="en-US" sz="2400" b="1" dirty="0">
                        <a:latin typeface="Century Gothic" panose="020B0502020202020204" pitchFamily="34" charset="0"/>
                      </a:endParaRPr>
                    </a:p>
                  </a:txBody>
                  <a:tcPr anchor="ctr"/>
                </a:tc>
                <a:extLst>
                  <a:ext uri="{0D108BD9-81ED-4DB2-BD59-A6C34878D82A}">
                    <a16:rowId xmlns:a16="http://schemas.microsoft.com/office/drawing/2014/main" val="727963311"/>
                  </a:ext>
                </a:extLst>
              </a:tr>
              <a:tr h="1652954">
                <a:tc>
                  <a:txBody>
                    <a:bodyPr/>
                    <a:lstStyle/>
                    <a:p>
                      <a:pPr algn="ctr"/>
                      <a:endParaRPr lang="en-US" sz="2400" b="1">
                        <a:latin typeface="Century Gothic" panose="020B0502020202020204" pitchFamily="34" charset="0"/>
                      </a:endParaRPr>
                    </a:p>
                  </a:txBody>
                  <a:tcPr anchor="ctr"/>
                </a:tc>
                <a:tc>
                  <a:txBody>
                    <a:bodyPr/>
                    <a:lstStyle/>
                    <a:p>
                      <a:pPr algn="ctr"/>
                      <a:endParaRPr lang="en-US" sz="2400" b="1" dirty="0">
                        <a:latin typeface="Century Gothic" panose="020B0502020202020204" pitchFamily="34" charset="0"/>
                      </a:endParaRPr>
                    </a:p>
                  </a:txBody>
                  <a:tcPr anchor="ctr"/>
                </a:tc>
                <a:tc>
                  <a:txBody>
                    <a:bodyPr/>
                    <a:lstStyle/>
                    <a:p>
                      <a:pPr algn="ctr"/>
                      <a:endParaRPr lang="en-US" sz="2400" b="1">
                        <a:latin typeface="Century Gothic" panose="020B0502020202020204" pitchFamily="34" charset="0"/>
                      </a:endParaRPr>
                    </a:p>
                  </a:txBody>
                  <a:tcPr anchor="ctr"/>
                </a:tc>
                <a:extLst>
                  <a:ext uri="{0D108BD9-81ED-4DB2-BD59-A6C34878D82A}">
                    <a16:rowId xmlns:a16="http://schemas.microsoft.com/office/drawing/2014/main" val="3605426576"/>
                  </a:ext>
                </a:extLst>
              </a:tr>
              <a:tr h="769653">
                <a:tc>
                  <a:txBody>
                    <a:bodyPr/>
                    <a:lstStyle/>
                    <a:p>
                      <a:pPr algn="ctr"/>
                      <a:endParaRPr lang="en-US" sz="2400" b="1" dirty="0">
                        <a:latin typeface="Century Gothic" panose="020B0502020202020204" pitchFamily="34" charset="0"/>
                      </a:endParaRPr>
                    </a:p>
                    <a:p>
                      <a:pPr algn="ctr"/>
                      <a:endParaRPr lang="en-US" sz="2400" b="1" dirty="0">
                        <a:latin typeface="Century Gothic" panose="020B0502020202020204" pitchFamily="34" charset="0"/>
                      </a:endParaRPr>
                    </a:p>
                    <a:p>
                      <a:pPr algn="ctr"/>
                      <a:endParaRPr lang="en-US" sz="2400" b="1" dirty="0">
                        <a:latin typeface="Century Gothic" panose="020B0502020202020204" pitchFamily="34" charset="0"/>
                      </a:endParaRPr>
                    </a:p>
                    <a:p>
                      <a:pPr algn="ctr"/>
                      <a:endParaRPr lang="en-US" sz="2400" b="1" dirty="0">
                        <a:latin typeface="Century Gothic" panose="020B0502020202020204" pitchFamily="34" charset="0"/>
                      </a:endParaRPr>
                    </a:p>
                  </a:txBody>
                  <a:tcPr anchor="ctr"/>
                </a:tc>
                <a:tc>
                  <a:txBody>
                    <a:bodyPr/>
                    <a:lstStyle/>
                    <a:p>
                      <a:pPr algn="ctr"/>
                      <a:endParaRPr lang="en-US" sz="2400" b="1" dirty="0">
                        <a:latin typeface="Century Gothic" panose="020B0502020202020204" pitchFamily="34" charset="0"/>
                      </a:endParaRPr>
                    </a:p>
                  </a:txBody>
                  <a:tcPr anchor="ctr"/>
                </a:tc>
                <a:tc>
                  <a:txBody>
                    <a:bodyPr/>
                    <a:lstStyle/>
                    <a:p>
                      <a:pPr algn="ctr"/>
                      <a:endParaRPr lang="en-US" sz="2400" b="1" dirty="0">
                        <a:latin typeface="Century Gothic" panose="020B0502020202020204" pitchFamily="34" charset="0"/>
                      </a:endParaRPr>
                    </a:p>
                  </a:txBody>
                  <a:tcPr anchor="ctr"/>
                </a:tc>
                <a:extLst>
                  <a:ext uri="{0D108BD9-81ED-4DB2-BD59-A6C34878D82A}">
                    <a16:rowId xmlns:a16="http://schemas.microsoft.com/office/drawing/2014/main" val="384149041"/>
                  </a:ext>
                </a:extLst>
              </a:tr>
            </a:tbl>
          </a:graphicData>
        </a:graphic>
      </p:graphicFrame>
      <p:sp>
        <p:nvSpPr>
          <p:cNvPr id="4" name="TextBox 3">
            <a:extLst>
              <a:ext uri="{FF2B5EF4-FFF2-40B4-BE49-F238E27FC236}">
                <a16:creationId xmlns:a16="http://schemas.microsoft.com/office/drawing/2014/main" id="{3646BF83-EF8E-7145-AA3C-2C12084CD1DB}"/>
              </a:ext>
            </a:extLst>
          </p:cNvPr>
          <p:cNvSpPr txBox="1"/>
          <p:nvPr/>
        </p:nvSpPr>
        <p:spPr>
          <a:xfrm>
            <a:off x="588714" y="2057400"/>
            <a:ext cx="2396810" cy="400110"/>
          </a:xfrm>
          <a:prstGeom prst="rect">
            <a:avLst/>
          </a:prstGeom>
          <a:noFill/>
        </p:spPr>
        <p:txBody>
          <a:bodyPr wrap="square" rtlCol="0">
            <a:spAutoFit/>
          </a:bodyPr>
          <a:lstStyle/>
          <a:p>
            <a:r>
              <a:rPr lang="en-US" sz="2000" b="1" dirty="0">
                <a:solidFill>
                  <a:schemeClr val="accent1"/>
                </a:solidFill>
                <a:latin typeface="Century Gothic" panose="020B0502020202020204" pitchFamily="34" charset="0"/>
              </a:rPr>
              <a:t>Hydrochloric acid</a:t>
            </a:r>
          </a:p>
        </p:txBody>
      </p:sp>
      <p:sp>
        <p:nvSpPr>
          <p:cNvPr id="5" name="TextBox 4">
            <a:extLst>
              <a:ext uri="{FF2B5EF4-FFF2-40B4-BE49-F238E27FC236}">
                <a16:creationId xmlns:a16="http://schemas.microsoft.com/office/drawing/2014/main" id="{0A89CDDC-51DC-AA48-ABE9-1BDE494ED9B3}"/>
              </a:ext>
            </a:extLst>
          </p:cNvPr>
          <p:cNvSpPr txBox="1"/>
          <p:nvPr/>
        </p:nvSpPr>
        <p:spPr>
          <a:xfrm>
            <a:off x="3768235" y="1896172"/>
            <a:ext cx="3408850" cy="1323439"/>
          </a:xfrm>
          <a:prstGeom prst="rect">
            <a:avLst/>
          </a:prstGeom>
          <a:noFill/>
        </p:spPr>
        <p:txBody>
          <a:bodyPr wrap="square" rtlCol="0">
            <a:spAutoFit/>
          </a:bodyPr>
          <a:lstStyle/>
          <a:p>
            <a:r>
              <a:rPr lang="en-US" sz="2000" b="1" dirty="0">
                <a:solidFill>
                  <a:schemeClr val="accent1"/>
                </a:solidFill>
                <a:latin typeface="Century Gothic" panose="020B0502020202020204" pitchFamily="34" charset="0"/>
              </a:rPr>
              <a:t>Concentrated acid is corrosive and may cause chemical burns. Dilute acid is an irritant.</a:t>
            </a:r>
          </a:p>
        </p:txBody>
      </p:sp>
      <p:sp>
        <p:nvSpPr>
          <p:cNvPr id="6" name="TextBox 5">
            <a:extLst>
              <a:ext uri="{FF2B5EF4-FFF2-40B4-BE49-F238E27FC236}">
                <a16:creationId xmlns:a16="http://schemas.microsoft.com/office/drawing/2014/main" id="{D2248BC8-A862-B94A-9E56-BCC7C82A5C7F}"/>
              </a:ext>
            </a:extLst>
          </p:cNvPr>
          <p:cNvSpPr txBox="1"/>
          <p:nvPr/>
        </p:nvSpPr>
        <p:spPr>
          <a:xfrm>
            <a:off x="7335345" y="2057399"/>
            <a:ext cx="3094893" cy="1323439"/>
          </a:xfrm>
          <a:prstGeom prst="rect">
            <a:avLst/>
          </a:prstGeom>
          <a:noFill/>
        </p:spPr>
        <p:txBody>
          <a:bodyPr wrap="square" rtlCol="0">
            <a:spAutoFit/>
          </a:bodyPr>
          <a:lstStyle/>
          <a:p>
            <a:r>
              <a:rPr lang="en-US" sz="2000" b="1" dirty="0">
                <a:solidFill>
                  <a:schemeClr val="accent1"/>
                </a:solidFill>
                <a:latin typeface="Century Gothic" panose="020B0502020202020204" pitchFamily="34" charset="0"/>
              </a:rPr>
              <a:t>Use dilute acid. </a:t>
            </a:r>
          </a:p>
          <a:p>
            <a:r>
              <a:rPr lang="en-US" sz="2000" b="1" dirty="0">
                <a:solidFill>
                  <a:schemeClr val="accent1"/>
                </a:solidFill>
                <a:latin typeface="Century Gothic" panose="020B0502020202020204" pitchFamily="34" charset="0"/>
              </a:rPr>
              <a:t>Ensure beaker is kept away from edge of bench</a:t>
            </a:r>
          </a:p>
        </p:txBody>
      </p:sp>
      <p:sp>
        <p:nvSpPr>
          <p:cNvPr id="7" name="TextBox 6">
            <a:extLst>
              <a:ext uri="{FF2B5EF4-FFF2-40B4-BE49-F238E27FC236}">
                <a16:creationId xmlns:a16="http://schemas.microsoft.com/office/drawing/2014/main" id="{7B9D5D8F-E933-AB4D-8018-5E0AB6359C33}"/>
              </a:ext>
            </a:extLst>
          </p:cNvPr>
          <p:cNvSpPr txBox="1"/>
          <p:nvPr/>
        </p:nvSpPr>
        <p:spPr>
          <a:xfrm>
            <a:off x="564904" y="3654499"/>
            <a:ext cx="3036278" cy="707886"/>
          </a:xfrm>
          <a:prstGeom prst="rect">
            <a:avLst/>
          </a:prstGeom>
          <a:noFill/>
        </p:spPr>
        <p:txBody>
          <a:bodyPr wrap="square" rtlCol="0">
            <a:spAutoFit/>
          </a:bodyPr>
          <a:lstStyle/>
          <a:p>
            <a:r>
              <a:rPr lang="en-US" sz="2000" b="1" dirty="0">
                <a:solidFill>
                  <a:schemeClr val="accent1"/>
                </a:solidFill>
                <a:latin typeface="Century Gothic" panose="020B0502020202020204" pitchFamily="34" charset="0"/>
              </a:rPr>
              <a:t>Bunsen burner and hot apparatus</a:t>
            </a:r>
          </a:p>
        </p:txBody>
      </p:sp>
      <p:sp>
        <p:nvSpPr>
          <p:cNvPr id="8" name="TextBox 7">
            <a:extLst>
              <a:ext uri="{FF2B5EF4-FFF2-40B4-BE49-F238E27FC236}">
                <a16:creationId xmlns:a16="http://schemas.microsoft.com/office/drawing/2014/main" id="{5B0A7B94-2411-1643-A0C3-A45B5751E4E1}"/>
              </a:ext>
            </a:extLst>
          </p:cNvPr>
          <p:cNvSpPr txBox="1"/>
          <p:nvPr/>
        </p:nvSpPr>
        <p:spPr>
          <a:xfrm>
            <a:off x="3856158" y="3517013"/>
            <a:ext cx="3233003" cy="1015663"/>
          </a:xfrm>
          <a:prstGeom prst="rect">
            <a:avLst/>
          </a:prstGeom>
          <a:noFill/>
        </p:spPr>
        <p:txBody>
          <a:bodyPr wrap="square" rtlCol="0">
            <a:spAutoFit/>
          </a:bodyPr>
          <a:lstStyle/>
          <a:p>
            <a:r>
              <a:rPr lang="en-US" sz="2000" b="1" dirty="0">
                <a:solidFill>
                  <a:schemeClr val="accent1"/>
                </a:solidFill>
                <a:latin typeface="Century Gothic" panose="020B0502020202020204" pitchFamily="34" charset="0"/>
              </a:rPr>
              <a:t>Risk of burns or hair/clothing catching fire.</a:t>
            </a:r>
          </a:p>
        </p:txBody>
      </p:sp>
      <p:sp>
        <p:nvSpPr>
          <p:cNvPr id="9" name="TextBox 8">
            <a:extLst>
              <a:ext uri="{FF2B5EF4-FFF2-40B4-BE49-F238E27FC236}">
                <a16:creationId xmlns:a16="http://schemas.microsoft.com/office/drawing/2014/main" id="{2643A2BC-C411-1A4A-863D-B5330BCA2C0E}"/>
              </a:ext>
            </a:extLst>
          </p:cNvPr>
          <p:cNvSpPr txBox="1"/>
          <p:nvPr/>
        </p:nvSpPr>
        <p:spPr>
          <a:xfrm>
            <a:off x="7344137" y="3501766"/>
            <a:ext cx="3815863" cy="1323439"/>
          </a:xfrm>
          <a:prstGeom prst="rect">
            <a:avLst/>
          </a:prstGeom>
          <a:noFill/>
        </p:spPr>
        <p:txBody>
          <a:bodyPr wrap="square" rtlCol="0">
            <a:spAutoFit/>
          </a:bodyPr>
          <a:lstStyle/>
          <a:p>
            <a:r>
              <a:rPr lang="en-US" sz="2000" b="1" dirty="0">
                <a:solidFill>
                  <a:schemeClr val="accent1"/>
                </a:solidFill>
                <a:latin typeface="Century Gothic" panose="020B0502020202020204" pitchFamily="34" charset="0"/>
              </a:rPr>
              <a:t>Do not touch apparatus until it cools down. Turn off Bunsen when not in use. Tie back hair and stand up.</a:t>
            </a:r>
          </a:p>
        </p:txBody>
      </p:sp>
      <p:sp>
        <p:nvSpPr>
          <p:cNvPr id="10" name="TextBox 9">
            <a:extLst>
              <a:ext uri="{FF2B5EF4-FFF2-40B4-BE49-F238E27FC236}">
                <a16:creationId xmlns:a16="http://schemas.microsoft.com/office/drawing/2014/main" id="{51444674-4464-D94F-8818-A8E4EECB8D9A}"/>
              </a:ext>
            </a:extLst>
          </p:cNvPr>
          <p:cNvSpPr txBox="1"/>
          <p:nvPr/>
        </p:nvSpPr>
        <p:spPr>
          <a:xfrm>
            <a:off x="597225" y="5169711"/>
            <a:ext cx="1465466" cy="400110"/>
          </a:xfrm>
          <a:prstGeom prst="rect">
            <a:avLst/>
          </a:prstGeom>
          <a:noFill/>
        </p:spPr>
        <p:txBody>
          <a:bodyPr wrap="square" rtlCol="0">
            <a:spAutoFit/>
          </a:bodyPr>
          <a:lstStyle/>
          <a:p>
            <a:r>
              <a:rPr lang="en-US" sz="2000" b="1" dirty="0">
                <a:solidFill>
                  <a:schemeClr val="accent1"/>
                </a:solidFill>
                <a:latin typeface="Century Gothic" panose="020B0502020202020204" pitchFamily="34" charset="0"/>
              </a:rPr>
              <a:t>Glassware</a:t>
            </a:r>
          </a:p>
        </p:txBody>
      </p:sp>
      <p:sp>
        <p:nvSpPr>
          <p:cNvPr id="11" name="TextBox 10">
            <a:extLst>
              <a:ext uri="{FF2B5EF4-FFF2-40B4-BE49-F238E27FC236}">
                <a16:creationId xmlns:a16="http://schemas.microsoft.com/office/drawing/2014/main" id="{B7DCB06A-009B-0D40-896B-C3ED82A4BED3}"/>
              </a:ext>
            </a:extLst>
          </p:cNvPr>
          <p:cNvSpPr txBox="1"/>
          <p:nvPr/>
        </p:nvSpPr>
        <p:spPr>
          <a:xfrm>
            <a:off x="3768235" y="4967184"/>
            <a:ext cx="3408850" cy="707886"/>
          </a:xfrm>
          <a:prstGeom prst="rect">
            <a:avLst/>
          </a:prstGeom>
          <a:noFill/>
        </p:spPr>
        <p:txBody>
          <a:bodyPr wrap="square" rtlCol="0">
            <a:spAutoFit/>
          </a:bodyPr>
          <a:lstStyle/>
          <a:p>
            <a:r>
              <a:rPr lang="en-US" sz="2000" b="1" dirty="0">
                <a:solidFill>
                  <a:schemeClr val="accent1"/>
                </a:solidFill>
                <a:latin typeface="Century Gothic" panose="020B0502020202020204" pitchFamily="34" charset="0"/>
              </a:rPr>
              <a:t>Cut skin from broken glass.</a:t>
            </a:r>
          </a:p>
        </p:txBody>
      </p:sp>
      <p:sp>
        <p:nvSpPr>
          <p:cNvPr id="12" name="TextBox 11">
            <a:extLst>
              <a:ext uri="{FF2B5EF4-FFF2-40B4-BE49-F238E27FC236}">
                <a16:creationId xmlns:a16="http://schemas.microsoft.com/office/drawing/2014/main" id="{1929D41B-6DE3-E948-8C6F-4EE7AD4E09D4}"/>
              </a:ext>
            </a:extLst>
          </p:cNvPr>
          <p:cNvSpPr txBox="1"/>
          <p:nvPr/>
        </p:nvSpPr>
        <p:spPr>
          <a:xfrm>
            <a:off x="7344137" y="4975084"/>
            <a:ext cx="3528278" cy="1323439"/>
          </a:xfrm>
          <a:prstGeom prst="rect">
            <a:avLst/>
          </a:prstGeom>
          <a:noFill/>
        </p:spPr>
        <p:txBody>
          <a:bodyPr wrap="square" rtlCol="0">
            <a:spAutoFit/>
          </a:bodyPr>
          <a:lstStyle/>
          <a:p>
            <a:r>
              <a:rPr lang="en-US" sz="2000" b="1" dirty="0">
                <a:solidFill>
                  <a:schemeClr val="accent1"/>
                </a:solidFill>
                <a:latin typeface="Century Gothic" panose="020B0502020202020204" pitchFamily="34" charset="0"/>
              </a:rPr>
              <a:t>Hold one item at a time, with care.</a:t>
            </a:r>
          </a:p>
          <a:p>
            <a:r>
              <a:rPr lang="en-US" sz="2000" b="1" dirty="0">
                <a:solidFill>
                  <a:schemeClr val="accent1"/>
                </a:solidFill>
                <a:latin typeface="Century Gothic" panose="020B0502020202020204" pitchFamily="34" charset="0"/>
              </a:rPr>
              <a:t>Keep away from edge of bench</a:t>
            </a:r>
          </a:p>
        </p:txBody>
      </p:sp>
    </p:spTree>
    <p:extLst>
      <p:ext uri="{BB962C8B-B14F-4D97-AF65-F5344CB8AC3E}">
        <p14:creationId xmlns:p14="http://schemas.microsoft.com/office/powerpoint/2010/main" val="42382670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fade">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fade">
                                      <p:cBhvr>
                                        <p:cTn id="42" dur="500"/>
                                        <p:tgtEl>
                                          <p:spTgt spid="11"/>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fade">
                                      <p:cBhvr>
                                        <p:cTn id="4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7" grpId="0"/>
      <p:bldP spid="8" grpId="0"/>
      <p:bldP spid="9" grpId="0"/>
      <p:bldP spid="10" grpId="0"/>
      <p:bldP spid="11" grpId="0"/>
      <p:bldP spid="12" grpId="0"/>
    </p:bldLst>
  </p:timing>
</p:sld>
</file>

<file path=ppt/theme/theme1.xml><?xml version="1.0" encoding="utf-8"?>
<a:theme xmlns:a="http://schemas.openxmlformats.org/drawingml/2006/main" name="1_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e7f29ac3-c74a-46a7-9e80-ec6458dc319f">
      <UserInfo>
        <DisplayName/>
        <AccountId xsi:nil="true"/>
        <AccountType/>
      </UserInfo>
    </SharedWithUsers>
    <MediaLengthInSeconds xmlns="9dd66dd2-dc2f-4e10-8286-f1da66314693" xsi:nil="true"/>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A7C52F6-6439-472E-AD60-87C1F3809066}">
  <ds:schemaRefs>
    <ds:schemaRef ds:uri="http://purl.org/dc/elements/1.1/"/>
    <ds:schemaRef ds:uri="http://purl.org/dc/dcmitype/"/>
    <ds:schemaRef ds:uri="http://schemas.microsoft.com/office/2006/documentManagement/types"/>
    <ds:schemaRef ds:uri="e7f29ac3-c74a-46a7-9e80-ec6458dc319f"/>
    <ds:schemaRef ds:uri="http://www.w3.org/XML/1998/namespace"/>
    <ds:schemaRef ds:uri="http://purl.org/dc/terms/"/>
    <ds:schemaRef ds:uri="http://schemas.microsoft.com/office/2006/metadata/properties"/>
    <ds:schemaRef ds:uri="http://schemas.microsoft.com/office/infopath/2007/PartnerControls"/>
    <ds:schemaRef ds:uri="http://schemas.openxmlformats.org/package/2006/metadata/core-properties"/>
    <ds:schemaRef ds:uri="9dd66dd2-dc2f-4e10-8286-f1da66314693"/>
    <ds:schemaRef ds:uri="9c6500c0-19b7-4dc1-a957-fb6bf8f5f217"/>
    <ds:schemaRef ds:uri="bc34c7f9-2a63-480c-a23f-5ee123a98b8e"/>
  </ds:schemaRefs>
</ds:datastoreItem>
</file>

<file path=customXml/itemProps2.xml><?xml version="1.0" encoding="utf-8"?>
<ds:datastoreItem xmlns:ds="http://schemas.openxmlformats.org/officeDocument/2006/customXml" ds:itemID="{312F1A22-8067-44AE-B429-117C98CA0295}"/>
</file>

<file path=customXml/itemProps3.xml><?xml version="1.0" encoding="utf-8"?>
<ds:datastoreItem xmlns:ds="http://schemas.openxmlformats.org/officeDocument/2006/customXml" ds:itemID="{96026116-E9D5-4F87-B938-0DF5374024E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21236</TotalTime>
  <Words>5060</Words>
  <Application>Microsoft Macintosh PowerPoint</Application>
  <PresentationFormat>Widescreen</PresentationFormat>
  <Paragraphs>421</Paragraphs>
  <Slides>20</Slides>
  <Notes>18</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Century Gothic</vt:lpstr>
      <vt:lpstr>Georgia</vt:lpstr>
      <vt:lpstr>Wingdings</vt:lpstr>
      <vt:lpstr>1_B2.2.11 Feedback lesson</vt:lpstr>
      <vt:lpstr>Making this resource work for you</vt:lpstr>
      <vt:lpstr>Practical Activity</vt:lpstr>
      <vt:lpstr>Making Soluble Salts</vt:lpstr>
      <vt:lpstr>C3.2.10</vt:lpstr>
      <vt:lpstr>PowerPoint Presentation</vt:lpstr>
      <vt:lpstr>This is the fix-it portion of the lesson</vt:lpstr>
      <vt:lpstr>Risk Assessment</vt:lpstr>
      <vt:lpstr>Demonstration Preparing a soluble salt</vt:lpstr>
      <vt:lpstr>Risk assessment</vt:lpstr>
      <vt:lpstr>Key techniques</vt:lpstr>
      <vt:lpstr> These step are in the INCORRECT order  Discuss what the correct order should be.</vt:lpstr>
      <vt:lpstr>PowerPoint Presentation</vt:lpstr>
      <vt:lpstr>Drill</vt:lpstr>
      <vt:lpstr>Drill answers</vt:lpstr>
      <vt:lpstr>I: Preparing a soluble salt</vt:lpstr>
      <vt:lpstr>PowerPoint Presentation</vt:lpstr>
      <vt:lpstr>PowerPoint Presentation</vt:lpstr>
      <vt:lpstr>PowerPoint Presentation</vt:lpstr>
      <vt:lpstr>PowerPoint Presentation</vt:lpstr>
      <vt:lpstr>PowerPoint Presentation</vt:lpstr>
    </vt:vector>
  </TitlesOfParts>
  <Company>ARK Kingsway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175</cp:revision>
  <dcterms:created xsi:type="dcterms:W3CDTF">2019-03-21T11:24:14Z</dcterms:created>
  <dcterms:modified xsi:type="dcterms:W3CDTF">2024-04-17T15:04:14Z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r8>75135000</vt:r8>
  </property>
  <property fmtid="{D5CDD505-2E9C-101B-9397-08002B2CF9AE}" pid="4" name="xd_Signature">
    <vt:bool>false</vt:bool>
  </property>
  <property fmtid="{D5CDD505-2E9C-101B-9397-08002B2CF9AE}" pid="5" name="xd_ProgID">
    <vt:lpwstr/>
  </property>
  <property fmtid="{D5CDD505-2E9C-101B-9397-08002B2CF9AE}" pid="6" name="_ExtendedDescription">
    <vt:lpwstr/>
  </property>
  <property fmtid="{D5CDD505-2E9C-101B-9397-08002B2CF9AE}" pid="7" name="ComplianceAssetId">
    <vt:lpwstr/>
  </property>
  <property fmtid="{D5CDD505-2E9C-101B-9397-08002B2CF9AE}" pid="8" name="TemplateUrl">
    <vt:lpwstr/>
  </property>
  <property fmtid="{D5CDD505-2E9C-101B-9397-08002B2CF9AE}" pid="9" name="TriggerFlowInfo">
    <vt:lpwstr/>
  </property>
</Properties>
</file>

<file path=docProps/thumbnail.jpeg>
</file>